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333" r:id="rId3"/>
    <p:sldId id="270" r:id="rId4"/>
    <p:sldId id="298" r:id="rId5"/>
    <p:sldId id="324" r:id="rId6"/>
    <p:sldId id="321" r:id="rId7"/>
    <p:sldId id="322" r:id="rId8"/>
    <p:sldId id="323" r:id="rId9"/>
    <p:sldId id="327" r:id="rId10"/>
    <p:sldId id="334" r:id="rId11"/>
    <p:sldId id="356" r:id="rId12"/>
    <p:sldId id="357" r:id="rId13"/>
    <p:sldId id="358" r:id="rId14"/>
    <p:sldId id="344" r:id="rId15"/>
    <p:sldId id="352" r:id="rId16"/>
    <p:sldId id="355" r:id="rId17"/>
    <p:sldId id="345" r:id="rId18"/>
    <p:sldId id="319" r:id="rId19"/>
    <p:sldId id="354" r:id="rId20"/>
    <p:sldId id="353" r:id="rId21"/>
    <p:sldId id="260" r:id="rId22"/>
    <p:sldId id="290" r:id="rId23"/>
    <p:sldId id="284" r:id="rId24"/>
    <p:sldId id="258" r:id="rId25"/>
    <p:sldId id="305" r:id="rId26"/>
    <p:sldId id="287" r:id="rId27"/>
    <p:sldId id="328" r:id="rId28"/>
    <p:sldId id="329" r:id="rId29"/>
    <p:sldId id="320" r:id="rId30"/>
    <p:sldId id="330" r:id="rId31"/>
    <p:sldId id="292" r:id="rId32"/>
    <p:sldId id="261" r:id="rId33"/>
    <p:sldId id="350" r:id="rId34"/>
    <p:sldId id="351" r:id="rId35"/>
    <p:sldId id="262" r:id="rId36"/>
    <p:sldId id="346" r:id="rId37"/>
    <p:sldId id="295" r:id="rId38"/>
    <p:sldId id="302" r:id="rId39"/>
    <p:sldId id="263" r:id="rId40"/>
    <p:sldId id="347" r:id="rId41"/>
    <p:sldId id="348" r:id="rId42"/>
    <p:sldId id="332" r:id="rId43"/>
    <p:sldId id="282" r:id="rId4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551" autoAdjust="0"/>
    <p:restoredTop sz="94660"/>
  </p:normalViewPr>
  <p:slideViewPr>
    <p:cSldViewPr snapToGrid="0">
      <p:cViewPr>
        <p:scale>
          <a:sx n="80" d="100"/>
          <a:sy n="80" d="100"/>
        </p:scale>
        <p:origin x="-66" y="-31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5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795A1-B7AC-4A2C-AD2F-1A4E9B4C7059}" type="datetimeFigureOut">
              <a:rPr lang="hu-HU" smtClean="0"/>
              <a:pPr/>
              <a:t>2016.05.26.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E936A-C9BC-494C-91E7-4F446BF94E08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504483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CB658-2A62-442C-A533-0F1BAEFB72AE}" type="datetime1">
              <a:rPr lang="hu-HU" smtClean="0"/>
              <a:pPr/>
              <a:t>2016.05.26.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977175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70D26-747C-4D66-9952-E7AF4C5D4AF4}" type="datetime1">
              <a:rPr lang="hu-HU" smtClean="0"/>
              <a:pPr/>
              <a:t>2016.05.26.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19339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43D00-E0C5-4AF7-B654-3C98C2DCFFF9}" type="datetime1">
              <a:rPr lang="hu-HU" smtClean="0"/>
              <a:pPr/>
              <a:t>2016.05.26.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414039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5441F-5261-458E-999D-107F8D1F65CF}" type="datetime1">
              <a:rPr lang="hu-HU" smtClean="0"/>
              <a:pPr/>
              <a:t>2016.05.26.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872446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D5F71-B62D-4AF6-91A2-25BD5372EFA0}" type="datetime1">
              <a:rPr lang="hu-HU" smtClean="0"/>
              <a:pPr/>
              <a:t>2016.05.26.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682648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C5006-DC30-4C9B-A3E6-55EC62399B5B}" type="datetime1">
              <a:rPr lang="hu-HU" smtClean="0"/>
              <a:pPr/>
              <a:t>2016.05.26.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959801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C14E-AFDD-4EB7-B8A3-B346272CF22D}" type="datetime1">
              <a:rPr lang="hu-HU" smtClean="0"/>
              <a:pPr/>
              <a:t>2016.05.26.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559180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DB70D-2441-4556-BA55-EB711121F416}" type="datetime1">
              <a:rPr lang="hu-HU" smtClean="0"/>
              <a:pPr/>
              <a:t>2016.05.26.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962272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B2C17-5407-40DE-AAED-5B08AAAD6D31}" type="datetime1">
              <a:rPr lang="hu-HU" smtClean="0"/>
              <a:pPr/>
              <a:t>2016.05.26.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961949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D9DE2-7B18-4B5D-AE86-E9A4885D7BD0}" type="datetime1">
              <a:rPr lang="hu-HU" smtClean="0"/>
              <a:pPr/>
              <a:t>2016.05.26.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619400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51AB8-F5B2-457C-AB99-8AAFF3885066}" type="datetime1">
              <a:rPr lang="hu-HU" smtClean="0"/>
              <a:pPr/>
              <a:t>2016.05.26.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697784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137F0-5DCC-4570-98D4-9FCD9DF65093}" type="datetime1">
              <a:rPr lang="hu-HU" smtClean="0"/>
              <a:pPr/>
              <a:t>2016.05.26.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7A074-BB22-4E63-9D39-E1B206C0B79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55462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6258148"/>
            <a:ext cx="9144000" cy="505505"/>
          </a:xfrm>
        </p:spPr>
        <p:txBody>
          <a:bodyPr/>
          <a:lstStyle/>
          <a:p>
            <a:r>
              <a:rPr lang="hu-HU" dirty="0"/>
              <a:t>Márkus László. MRICS</a:t>
            </a: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1</a:t>
            </a:fld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751124" y="516616"/>
            <a:ext cx="10952679" cy="9916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42277" y="265948"/>
            <a:ext cx="9144000" cy="1144139"/>
          </a:xfrm>
        </p:spPr>
        <p:txBody>
          <a:bodyPr>
            <a:normAutofit fontScale="90000"/>
          </a:bodyPr>
          <a:lstStyle/>
          <a:p>
            <a:r>
              <a:rPr lang="hu-H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INGATLANBÉRLET ÉS ÉRTÉKBECSLÉS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124" y="1704518"/>
            <a:ext cx="5276850" cy="393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6953" y="1704518"/>
            <a:ext cx="5276850" cy="393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Ellipszis 12"/>
          <p:cNvSpPr/>
          <p:nvPr/>
        </p:nvSpPr>
        <p:spPr>
          <a:xfrm>
            <a:off x="8705603" y="2446317"/>
            <a:ext cx="1542803" cy="3075709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rgbClr val="C00000"/>
                </a:solidFill>
              </a:rPr>
              <a:t>HELY-</a:t>
            </a:r>
          </a:p>
          <a:p>
            <a:pPr algn="ctr"/>
            <a:r>
              <a:rPr lang="hu-HU" sz="2800" b="1" dirty="0">
                <a:solidFill>
                  <a:srgbClr val="C00000"/>
                </a:solidFill>
              </a:rPr>
              <a:t>SZI-</a:t>
            </a:r>
          </a:p>
          <a:p>
            <a:pPr algn="ctr"/>
            <a:r>
              <a:rPr lang="hu-HU" sz="2800" b="1" dirty="0">
                <a:solidFill>
                  <a:srgbClr val="C00000"/>
                </a:solidFill>
              </a:rPr>
              <a:t>NEL…</a:t>
            </a:r>
            <a:endParaRPr lang="hu-H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8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Tőkésítési változatok…(1/4)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10</a:t>
            </a:fld>
            <a:endParaRPr lang="hu-HU"/>
          </a:p>
        </p:txBody>
      </p:sp>
      <p:pic>
        <p:nvPicPr>
          <p:cNvPr id="6" name="Picture 4" descr="Capitalization Ch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750" y="1690688"/>
            <a:ext cx="8496504" cy="4244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741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800" b="1" dirty="0"/>
              <a:t>Tőkésítési változatok…(2/4)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11</a:t>
            </a:fld>
            <a:endParaRPr lang="hu-HU"/>
          </a:p>
        </p:txBody>
      </p:sp>
      <p:pic>
        <p:nvPicPr>
          <p:cNvPr id="7" name="Picture 4" descr="Capitalization Ch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96" y="1901073"/>
            <a:ext cx="8496504" cy="4244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1042737" y="1684420"/>
            <a:ext cx="470033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/>
              <a:t>TECHIKA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7105548" y="1684420"/>
            <a:ext cx="4700337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/>
              <a:t>	KÉPLET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042736" y="2519769"/>
            <a:ext cx="470033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/>
              <a:t>INGATLAN ÉRTÉKE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1066800" y="3522396"/>
            <a:ext cx="470033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/>
              <a:t>ÉPÜLET ÉRTÉKE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1138990" y="4508985"/>
            <a:ext cx="470033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/>
              <a:t>TELEK ÉRTÉKE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1082844" y="5399317"/>
            <a:ext cx="4700337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/>
              <a:t>SAJÁT TŐKE </a:t>
            </a:r>
          </a:p>
          <a:p>
            <a:pPr algn="ctr"/>
            <a:r>
              <a:rPr lang="hu-HU" sz="3200" b="1" dirty="0"/>
              <a:t>ÉRTÉKE</a:t>
            </a:r>
          </a:p>
        </p:txBody>
      </p:sp>
    </p:spTree>
    <p:extLst>
      <p:ext uri="{BB962C8B-B14F-4D97-AF65-F5344CB8AC3E}">
        <p14:creationId xmlns:p14="http://schemas.microsoft.com/office/powerpoint/2010/main" xmlns="" val="79283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3328"/>
          </a:xfrm>
        </p:spPr>
        <p:txBody>
          <a:bodyPr>
            <a:normAutofit/>
          </a:bodyPr>
          <a:lstStyle/>
          <a:p>
            <a:r>
              <a:rPr lang="hu-HU" sz="3600" b="1" dirty="0"/>
              <a:t>Tőkésítési változatok… (3/4)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12</a:t>
            </a:fld>
            <a:endParaRPr lang="hu-HU"/>
          </a:p>
        </p:txBody>
      </p:sp>
      <p:pic>
        <p:nvPicPr>
          <p:cNvPr id="5" name="Picture 4" descr="Capitalization Char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697" t="11945" r="1348" b="1511"/>
          <a:stretch/>
        </p:blipFill>
        <p:spPr bwMode="auto">
          <a:xfrm>
            <a:off x="669758" y="998455"/>
            <a:ext cx="6138049" cy="5357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Vonalas buborék 1 5"/>
          <p:cNvSpPr/>
          <p:nvPr/>
        </p:nvSpPr>
        <p:spPr>
          <a:xfrm>
            <a:off x="7553761" y="445315"/>
            <a:ext cx="4138863" cy="633328"/>
          </a:xfrm>
          <a:prstGeom prst="borderCallout1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b="1" dirty="0">
                <a:solidFill>
                  <a:schemeClr val="tx1"/>
                </a:solidFill>
              </a:rPr>
              <a:t>Ingatlan NOI</a:t>
            </a:r>
          </a:p>
        </p:txBody>
      </p:sp>
      <p:sp>
        <p:nvSpPr>
          <p:cNvPr id="7" name="Vonalas buborék 1 6"/>
          <p:cNvSpPr/>
          <p:nvPr/>
        </p:nvSpPr>
        <p:spPr>
          <a:xfrm>
            <a:off x="7553761" y="1081047"/>
            <a:ext cx="4138863" cy="633328"/>
          </a:xfrm>
          <a:prstGeom prst="borderCallout1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b="1" dirty="0">
                <a:solidFill>
                  <a:schemeClr val="tx1"/>
                </a:solidFill>
              </a:rPr>
              <a:t>Ingatlan Direkt  </a:t>
            </a:r>
            <a:r>
              <a:rPr lang="hu-HU" sz="2800" b="1" dirty="0" err="1">
                <a:solidFill>
                  <a:schemeClr val="tx1"/>
                </a:solidFill>
              </a:rPr>
              <a:t>Tők</a:t>
            </a:r>
            <a:r>
              <a:rPr lang="hu-HU" sz="2800" b="1" dirty="0">
                <a:solidFill>
                  <a:schemeClr val="tx1"/>
                </a:solidFill>
              </a:rPr>
              <a:t>. Ráta  NOI</a:t>
            </a:r>
          </a:p>
        </p:txBody>
      </p:sp>
      <p:sp>
        <p:nvSpPr>
          <p:cNvPr id="8" name="Vonalas buborék 1 7"/>
          <p:cNvSpPr/>
          <p:nvPr/>
        </p:nvSpPr>
        <p:spPr>
          <a:xfrm>
            <a:off x="7555829" y="2657311"/>
            <a:ext cx="4138863" cy="633328"/>
          </a:xfrm>
          <a:prstGeom prst="borderCallout1">
            <a:avLst>
              <a:gd name="adj1" fmla="val 18750"/>
              <a:gd name="adj2" fmla="val -8333"/>
              <a:gd name="adj3" fmla="val 84637"/>
              <a:gd name="adj4" fmla="val -20892"/>
            </a:avLst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b="1" dirty="0">
                <a:solidFill>
                  <a:schemeClr val="tx1"/>
                </a:solidFill>
              </a:rPr>
              <a:t>Épület (emberkéz) rátája</a:t>
            </a:r>
          </a:p>
        </p:txBody>
      </p:sp>
      <p:sp>
        <p:nvSpPr>
          <p:cNvPr id="9" name="Vonalas buborék 1 8"/>
          <p:cNvSpPr/>
          <p:nvPr/>
        </p:nvSpPr>
        <p:spPr>
          <a:xfrm>
            <a:off x="7555830" y="4282825"/>
            <a:ext cx="4138863" cy="633328"/>
          </a:xfrm>
          <a:prstGeom prst="borderCallout1">
            <a:avLst>
              <a:gd name="adj1" fmla="val 18750"/>
              <a:gd name="adj2" fmla="val -8333"/>
              <a:gd name="adj3" fmla="val 51708"/>
              <a:gd name="adj4" fmla="val -19728"/>
            </a:avLst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b="1" dirty="0">
                <a:solidFill>
                  <a:schemeClr val="tx1"/>
                </a:solidFill>
              </a:rPr>
              <a:t>Telek Rátája</a:t>
            </a:r>
          </a:p>
        </p:txBody>
      </p:sp>
      <p:sp>
        <p:nvSpPr>
          <p:cNvPr id="10" name="Vonalas buborék 1 9"/>
          <p:cNvSpPr/>
          <p:nvPr/>
        </p:nvSpPr>
        <p:spPr>
          <a:xfrm>
            <a:off x="7555830" y="3673225"/>
            <a:ext cx="4138863" cy="633328"/>
          </a:xfrm>
          <a:prstGeom prst="borderCallout1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b="1" dirty="0">
                <a:solidFill>
                  <a:schemeClr val="tx1"/>
                </a:solidFill>
              </a:rPr>
              <a:t>Telek NOI</a:t>
            </a:r>
          </a:p>
        </p:txBody>
      </p:sp>
      <p:sp>
        <p:nvSpPr>
          <p:cNvPr id="11" name="Vonalas buborék 1 10"/>
          <p:cNvSpPr/>
          <p:nvPr/>
        </p:nvSpPr>
        <p:spPr>
          <a:xfrm>
            <a:off x="7555831" y="5097716"/>
            <a:ext cx="4138863" cy="633328"/>
          </a:xfrm>
          <a:prstGeom prst="borderCallout1">
            <a:avLst>
              <a:gd name="adj1" fmla="val 18750"/>
              <a:gd name="adj2" fmla="val -8333"/>
              <a:gd name="adj3" fmla="val 87170"/>
              <a:gd name="adj4" fmla="val -22829"/>
            </a:avLst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b="1" dirty="0">
                <a:solidFill>
                  <a:schemeClr val="tx1"/>
                </a:solidFill>
              </a:rPr>
              <a:t>Saját tőke hozama</a:t>
            </a:r>
          </a:p>
        </p:txBody>
      </p:sp>
      <p:sp>
        <p:nvSpPr>
          <p:cNvPr id="12" name="Vonalas buborék 1 11"/>
          <p:cNvSpPr/>
          <p:nvPr/>
        </p:nvSpPr>
        <p:spPr>
          <a:xfrm>
            <a:off x="7555832" y="5735224"/>
            <a:ext cx="4138863" cy="633328"/>
          </a:xfrm>
          <a:prstGeom prst="borderCallout1">
            <a:avLst>
              <a:gd name="adj1" fmla="val 18750"/>
              <a:gd name="adj2" fmla="val -8333"/>
              <a:gd name="adj3" fmla="val 18780"/>
              <a:gd name="adj4" fmla="val -20116"/>
            </a:avLst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b="1" dirty="0">
                <a:solidFill>
                  <a:schemeClr val="tx1"/>
                </a:solidFill>
              </a:rPr>
              <a:t>Saját tőke „ára”</a:t>
            </a:r>
          </a:p>
        </p:txBody>
      </p:sp>
      <p:sp>
        <p:nvSpPr>
          <p:cNvPr id="13" name="Vonalas buborék 1 12"/>
          <p:cNvSpPr/>
          <p:nvPr/>
        </p:nvSpPr>
        <p:spPr>
          <a:xfrm>
            <a:off x="7553762" y="2019175"/>
            <a:ext cx="4138863" cy="633328"/>
          </a:xfrm>
          <a:prstGeom prst="borderCallout1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b="1" dirty="0">
                <a:solidFill>
                  <a:schemeClr val="tx1"/>
                </a:solidFill>
              </a:rPr>
              <a:t>Épület NOI</a:t>
            </a:r>
          </a:p>
        </p:txBody>
      </p:sp>
    </p:spTree>
    <p:extLst>
      <p:ext uri="{BB962C8B-B14F-4D97-AF65-F5344CB8AC3E}">
        <p14:creationId xmlns:p14="http://schemas.microsoft.com/office/powerpoint/2010/main" xmlns="" val="414591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00957"/>
            <a:ext cx="10515600" cy="1325563"/>
          </a:xfrm>
        </p:spPr>
        <p:txBody>
          <a:bodyPr/>
          <a:lstStyle/>
          <a:p>
            <a:r>
              <a:rPr lang="hu-HU" b="1" dirty="0"/>
              <a:t>Tőkésítési változatok (4/4)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13</a:t>
            </a:fld>
            <a:endParaRPr lang="hu-HU"/>
          </a:p>
        </p:txBody>
      </p:sp>
      <p:pic>
        <p:nvPicPr>
          <p:cNvPr id="6" name="Picture 4" descr="Capitalization Cha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4422" y="1401930"/>
            <a:ext cx="6733674" cy="3364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étszög 7"/>
          <p:cNvSpPr/>
          <p:nvPr/>
        </p:nvSpPr>
        <p:spPr>
          <a:xfrm>
            <a:off x="609604" y="1738814"/>
            <a:ext cx="721894" cy="651459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/>
              <a:t>1</a:t>
            </a:r>
          </a:p>
        </p:txBody>
      </p:sp>
      <p:sp>
        <p:nvSpPr>
          <p:cNvPr id="10" name="Hétszög 9"/>
          <p:cNvSpPr/>
          <p:nvPr/>
        </p:nvSpPr>
        <p:spPr>
          <a:xfrm>
            <a:off x="681793" y="3372059"/>
            <a:ext cx="721894" cy="651459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/>
              <a:t>3</a:t>
            </a:r>
          </a:p>
        </p:txBody>
      </p:sp>
      <p:sp>
        <p:nvSpPr>
          <p:cNvPr id="11" name="Hétszög 10"/>
          <p:cNvSpPr/>
          <p:nvPr/>
        </p:nvSpPr>
        <p:spPr>
          <a:xfrm>
            <a:off x="721898" y="4146728"/>
            <a:ext cx="721894" cy="651459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/>
              <a:t>4</a:t>
            </a:r>
          </a:p>
        </p:txBody>
      </p:sp>
      <p:sp>
        <p:nvSpPr>
          <p:cNvPr id="13" name="Hétszög 12"/>
          <p:cNvSpPr/>
          <p:nvPr/>
        </p:nvSpPr>
        <p:spPr>
          <a:xfrm>
            <a:off x="617626" y="2548938"/>
            <a:ext cx="721894" cy="651459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/>
              <a:t>2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593558" y="5694946"/>
            <a:ext cx="10122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4 érték, mind a 4 értékhez különböző éves  hozam (NOI) tartozik és különböző tőkésítési ráta!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9404681" y="300956"/>
            <a:ext cx="2149642" cy="526297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2400" b="1" dirty="0"/>
              <a:t>Itt a „RESIDUAL” szót helyesen magyarra  fordításnál  „LAND RESIDUAL” kifejezésnél a „TELEKRE JUTÓ ÉRTÉK”  meg-fogalmazás lenne a szerencsés… ráta!</a:t>
            </a:r>
          </a:p>
        </p:txBody>
      </p:sp>
    </p:spTree>
    <p:extLst>
      <p:ext uri="{BB962C8B-B14F-4D97-AF65-F5344CB8AC3E}">
        <p14:creationId xmlns:p14="http://schemas.microsoft.com/office/powerpoint/2010/main" xmlns="" val="237973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buborék 7"/>
          <p:cNvSpPr/>
          <p:nvPr/>
        </p:nvSpPr>
        <p:spPr>
          <a:xfrm>
            <a:off x="7539789" y="365124"/>
            <a:ext cx="3814011" cy="1126791"/>
          </a:xfrm>
          <a:prstGeom prst="wedgeRectCallout">
            <a:avLst>
              <a:gd name="adj1" fmla="val -46657"/>
              <a:gd name="adj2" fmla="val 106771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</a:rPr>
              <a:t>Vagy „fair” vagy „market” !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err="1"/>
              <a:t>Land</a:t>
            </a:r>
            <a:r>
              <a:rPr lang="hu-HU" b="1" dirty="0"/>
              <a:t> </a:t>
            </a:r>
            <a:r>
              <a:rPr lang="hu-HU" b="1" dirty="0" err="1"/>
              <a:t>Rent</a:t>
            </a:r>
            <a:r>
              <a:rPr lang="hu-HU" b="1" dirty="0"/>
              <a:t> </a:t>
            </a:r>
            <a:r>
              <a:rPr lang="hu-HU" b="1" dirty="0" err="1"/>
              <a:t>Capitalization</a:t>
            </a:r>
            <a:endParaRPr lang="hu-HU" b="1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14</a:t>
            </a:fld>
            <a:endParaRPr lang="hu-HU"/>
          </a:p>
        </p:txBody>
      </p:sp>
      <p:sp>
        <p:nvSpPr>
          <p:cNvPr id="5" name="Dia számának helye 5"/>
          <p:cNvSpPr txBox="1">
            <a:spLocks/>
          </p:cNvSpPr>
          <p:nvPr/>
        </p:nvSpPr>
        <p:spPr>
          <a:xfrm>
            <a:off x="6577263" y="6400800"/>
            <a:ext cx="1905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hu-H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5930F7-FE34-423C-AA9E-C84E476486B7}" type="slidenum">
              <a:rPr lang="en-US" altLang="hu-HU" smtClean="0"/>
              <a:pPr/>
              <a:t>14</a:t>
            </a:fld>
            <a:endParaRPr lang="en-US" altLang="hu-HU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28862" y="2033516"/>
            <a:ext cx="8911391" cy="30843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hu-HU" dirty="0"/>
              <a:t>Example:  </a:t>
            </a:r>
            <a:r>
              <a:rPr lang="en-US" altLang="hu-HU" i="1" dirty="0"/>
              <a:t>subject is under land lease with </a:t>
            </a:r>
            <a:r>
              <a:rPr lang="en-US" altLang="hu-HU" sz="4000" b="1" i="1" dirty="0"/>
              <a:t>fair market </a:t>
            </a:r>
            <a:r>
              <a:rPr lang="en-US" altLang="hu-HU" i="1" dirty="0"/>
              <a:t>rent:</a:t>
            </a:r>
          </a:p>
          <a:p>
            <a:pPr lvl="1"/>
            <a:r>
              <a:rPr lang="en-US" altLang="hu-HU" sz="2600" dirty="0"/>
              <a:t>Annual Income to owner after all expenses (such as insurance and real property tax):		$10,000</a:t>
            </a:r>
          </a:p>
          <a:p>
            <a:pPr lvl="1"/>
            <a:r>
              <a:rPr lang="en-US" altLang="hu-HU" sz="2600" dirty="0"/>
              <a:t>Capitalization Rate (R</a:t>
            </a:r>
            <a:r>
              <a:rPr lang="en-US" altLang="hu-HU" sz="2600" baseline="-25000" dirty="0"/>
              <a:t>L</a:t>
            </a:r>
            <a:r>
              <a:rPr lang="en-US" altLang="hu-HU" sz="2600" dirty="0"/>
              <a:t>) from market:  	    10%</a:t>
            </a:r>
          </a:p>
          <a:p>
            <a:pPr lvl="1"/>
            <a:r>
              <a:rPr lang="en-US" altLang="hu-HU" sz="2600" dirty="0"/>
              <a:t>Indicated Land Value = I/R or:</a:t>
            </a:r>
          </a:p>
          <a:p>
            <a:pPr lvl="1" algn="ctr">
              <a:buFontTx/>
              <a:buNone/>
            </a:pPr>
            <a:r>
              <a:rPr lang="en-US" altLang="hu-HU" sz="2600" dirty="0"/>
              <a:t>$10,000 </a:t>
            </a:r>
            <a:r>
              <a:rPr lang="en-US" altLang="hu-HU" sz="2600" dirty="0">
                <a:sym typeface="Symbol" panose="05050102010706020507" pitchFamily="18" charset="2"/>
              </a:rPr>
              <a:t></a:t>
            </a:r>
            <a:r>
              <a:rPr lang="en-US" altLang="hu-HU" sz="2600" dirty="0"/>
              <a:t>  0.10  =   $100,000</a:t>
            </a:r>
          </a:p>
        </p:txBody>
      </p:sp>
      <p:sp>
        <p:nvSpPr>
          <p:cNvPr id="9" name="Téglalapbuborék 8"/>
          <p:cNvSpPr/>
          <p:nvPr/>
        </p:nvSpPr>
        <p:spPr>
          <a:xfrm>
            <a:off x="8075194" y="4622777"/>
            <a:ext cx="3814011" cy="1126791"/>
          </a:xfrm>
          <a:prstGeom prst="wedgeRectCallout">
            <a:avLst>
              <a:gd name="adj1" fmla="val -58013"/>
              <a:gd name="adj2" fmla="val -91123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</a:rPr>
              <a:t>Ennek elemzése a következő lapon…</a:t>
            </a:r>
          </a:p>
        </p:txBody>
      </p:sp>
    </p:spTree>
    <p:extLst>
      <p:ext uri="{BB962C8B-B14F-4D97-AF65-F5344CB8AC3E}">
        <p14:creationId xmlns:p14="http://schemas.microsoft.com/office/powerpoint/2010/main" xmlns="" val="197053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/>
              <a:t>Telek bérlet tőkésítése, avagy a telek bérleti díja alapján az érték meghatározása…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15</a:t>
            </a:fld>
            <a:endParaRPr lang="hu-HU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96776" y="2049557"/>
            <a:ext cx="8153401" cy="36614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altLang="hu-HU" dirty="0"/>
              <a:t>Példa</a:t>
            </a:r>
            <a:r>
              <a:rPr lang="en-US" altLang="hu-HU" dirty="0"/>
              <a:t>: </a:t>
            </a:r>
            <a:r>
              <a:rPr lang="hu-HU" altLang="hu-HU" dirty="0"/>
              <a:t> </a:t>
            </a:r>
            <a:r>
              <a:rPr lang="hu-HU" altLang="hu-HU" i="1" dirty="0"/>
              <a:t>a vizsgált (telek) piaci bérleti díjnak megfelelő bérlet díjon van bérbe adva</a:t>
            </a:r>
            <a:r>
              <a:rPr lang="en-US" altLang="hu-HU" i="1" dirty="0"/>
              <a:t>:</a:t>
            </a:r>
          </a:p>
          <a:p>
            <a:pPr lvl="1"/>
            <a:r>
              <a:rPr lang="hu-HU" altLang="hu-HU" sz="2600" dirty="0"/>
              <a:t>Éves bevétel a tulajdonos részére, minden költség levonása (többek között biztosítás és ingatlan adó</a:t>
            </a:r>
            <a:r>
              <a:rPr lang="en-US" altLang="hu-HU" sz="2600" dirty="0"/>
              <a:t>):		</a:t>
            </a:r>
            <a:r>
              <a:rPr lang="hu-HU" altLang="hu-HU" sz="2600" b="1" dirty="0"/>
              <a:t>                                                          I= </a:t>
            </a:r>
            <a:r>
              <a:rPr lang="en-US" altLang="hu-HU" sz="2600" b="1" dirty="0"/>
              <a:t>$10,000</a:t>
            </a:r>
          </a:p>
          <a:p>
            <a:pPr lvl="1"/>
            <a:r>
              <a:rPr lang="hu-HU" altLang="hu-HU" sz="2600" dirty="0"/>
              <a:t>Tőkésítési Ráta</a:t>
            </a:r>
            <a:r>
              <a:rPr lang="en-US" altLang="hu-HU" sz="2600" dirty="0"/>
              <a:t> (R</a:t>
            </a:r>
            <a:r>
              <a:rPr lang="en-US" altLang="hu-HU" sz="2600" baseline="-25000" dirty="0"/>
              <a:t>L</a:t>
            </a:r>
            <a:r>
              <a:rPr lang="en-US" altLang="hu-HU" sz="2600" dirty="0"/>
              <a:t>) </a:t>
            </a:r>
            <a:r>
              <a:rPr lang="hu-HU" altLang="hu-HU" sz="2600" dirty="0"/>
              <a:t>piaci adatpk alapján</a:t>
            </a:r>
            <a:r>
              <a:rPr lang="en-US" altLang="hu-HU" sz="2600" dirty="0"/>
              <a:t>:  	</a:t>
            </a:r>
            <a:r>
              <a:rPr lang="en-US" altLang="hu-HU" sz="2600" b="1" dirty="0"/>
              <a:t>  </a:t>
            </a:r>
            <a:r>
              <a:rPr lang="hu-HU" altLang="hu-HU" sz="2600" b="1" dirty="0"/>
              <a:t>R=</a:t>
            </a:r>
            <a:r>
              <a:rPr lang="en-US" altLang="hu-HU" sz="2600" b="1" dirty="0"/>
              <a:t> 10%</a:t>
            </a:r>
          </a:p>
          <a:p>
            <a:pPr lvl="1"/>
            <a:r>
              <a:rPr lang="hu-HU" altLang="hu-HU" sz="2600" dirty="0"/>
              <a:t>Becsült  telek érték</a:t>
            </a:r>
            <a:r>
              <a:rPr lang="en-US" altLang="hu-HU" sz="2600" dirty="0"/>
              <a:t> = I/R or:</a:t>
            </a:r>
          </a:p>
          <a:p>
            <a:pPr lvl="1" algn="ctr">
              <a:buFontTx/>
              <a:buNone/>
            </a:pPr>
            <a:r>
              <a:rPr lang="en-US" altLang="hu-HU" sz="2600" b="1" dirty="0"/>
              <a:t>$10,000 </a:t>
            </a:r>
            <a:r>
              <a:rPr lang="en-US" altLang="hu-HU" sz="2600" b="1" dirty="0">
                <a:sym typeface="Symbol" panose="05050102010706020507" pitchFamily="18" charset="2"/>
              </a:rPr>
              <a:t></a:t>
            </a:r>
            <a:r>
              <a:rPr lang="en-US" altLang="hu-HU" sz="2600" b="1" dirty="0"/>
              <a:t>  0.10  =   $100,000</a:t>
            </a:r>
          </a:p>
        </p:txBody>
      </p:sp>
      <p:sp>
        <p:nvSpPr>
          <p:cNvPr id="6" name="Téglalapbuborék 5"/>
          <p:cNvSpPr/>
          <p:nvPr/>
        </p:nvSpPr>
        <p:spPr>
          <a:xfrm>
            <a:off x="9015663" y="2358188"/>
            <a:ext cx="2743200" cy="3769895"/>
          </a:xfrm>
          <a:prstGeom prst="wedgeRectCallout">
            <a:avLst>
              <a:gd name="adj1" fmla="val -86915"/>
              <a:gd name="adj2" fmla="val -3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>
                <a:solidFill>
                  <a:schemeClr val="tx1"/>
                </a:solidFill>
              </a:rPr>
              <a:t>Túl magasnak tűnik, még </a:t>
            </a:r>
            <a:r>
              <a:rPr lang="hu-HU" sz="2800" b="1" dirty="0" err="1">
                <a:solidFill>
                  <a:schemeClr val="tx1"/>
                </a:solidFill>
              </a:rPr>
              <a:t>mintapéladaként</a:t>
            </a:r>
            <a:r>
              <a:rPr lang="hu-HU" sz="2800" b="1" dirty="0">
                <a:solidFill>
                  <a:schemeClr val="tx1"/>
                </a:solidFill>
              </a:rPr>
              <a:t> is!</a:t>
            </a:r>
          </a:p>
          <a:p>
            <a:pPr algn="ctr"/>
            <a:r>
              <a:rPr lang="hu-HU" sz="2800" b="1" dirty="0">
                <a:solidFill>
                  <a:schemeClr val="tx1"/>
                </a:solidFill>
              </a:rPr>
              <a:t> Inkább 5,0% alatt lehet egy Urbánus környezetben 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60268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800" b="1" dirty="0"/>
              <a:t>Itt már csak 8%!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16</a:t>
            </a:fld>
            <a:endParaRPr lang="hu-HU"/>
          </a:p>
        </p:txBody>
      </p:sp>
      <p:pic>
        <p:nvPicPr>
          <p:cNvPr id="5" name="Picture 4" descr="https://chrisponsar.files.wordpress.com/2013/07/irv-land-examp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32817"/>
            <a:ext cx="100965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2240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1948" y="365125"/>
            <a:ext cx="10515600" cy="1120775"/>
          </a:xfrm>
        </p:spPr>
        <p:txBody>
          <a:bodyPr>
            <a:normAutofit/>
          </a:bodyPr>
          <a:lstStyle/>
          <a:p>
            <a:r>
              <a:rPr lang="hu-HU" sz="3200" b="1" dirty="0"/>
              <a:t>„Over </a:t>
            </a:r>
            <a:r>
              <a:rPr lang="hu-HU" sz="3200" b="1" dirty="0" err="1"/>
              <a:t>Rented</a:t>
            </a:r>
            <a:r>
              <a:rPr lang="hu-HU" sz="3200" b="1" dirty="0"/>
              <a:t>”= Magasabb mint a piaci bérleti díj…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17</a:t>
            </a:fld>
            <a:endParaRPr lang="hu-H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258888" y="4149725"/>
            <a:ext cx="4321175" cy="1366838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580063" y="4149725"/>
            <a:ext cx="2736850" cy="1366838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364163" y="5661025"/>
            <a:ext cx="7921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hu-HU" sz="1800">
                <a:latin typeface="Arial" panose="020B0604020202020204" pitchFamily="34" charset="0"/>
              </a:rPr>
              <a:t>End of lease</a:t>
            </a:r>
            <a:endParaRPr lang="en-US" altLang="hu-HU" sz="1800">
              <a:latin typeface="Arial" panose="020B0604020202020204" pitchFamily="34" charset="0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1258888" y="4149725"/>
            <a:ext cx="4392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11188" y="400526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hu-HU" sz="1800">
                <a:latin typeface="Arial" panose="020B0604020202020204" pitchFamily="34" charset="0"/>
              </a:rPr>
              <a:t>MR</a:t>
            </a:r>
            <a:endParaRPr lang="en-US" altLang="hu-HU" sz="1800">
              <a:latin typeface="Arial" panose="020B0604020202020204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68313" y="3141663"/>
            <a:ext cx="7921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hu-HU" sz="1200">
                <a:latin typeface="Arial" panose="020B0604020202020204" pitchFamily="34" charset="0"/>
              </a:rPr>
              <a:t>Rent passing</a:t>
            </a:r>
            <a:endParaRPr lang="en-US" altLang="hu-HU" sz="1200">
              <a:latin typeface="Arial" panose="020B0604020202020204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124075" y="3716338"/>
            <a:ext cx="2663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hu-HU" sz="1800">
                <a:latin typeface="Arial" panose="020B0604020202020204" pitchFamily="34" charset="0"/>
              </a:rPr>
              <a:t>Over-rent</a:t>
            </a:r>
            <a:endParaRPr lang="en-US" altLang="hu-HU" sz="1800">
              <a:latin typeface="Arial" panose="020B0604020202020204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258888" y="3213100"/>
            <a:ext cx="4321175" cy="9366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619250" y="3284538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hu-HU" sz="1800">
                <a:latin typeface="Arial" panose="020B0604020202020204" pitchFamily="34" charset="0"/>
              </a:rPr>
              <a:t>Over-rent</a:t>
            </a:r>
            <a:endParaRPr lang="en-US" altLang="hu-HU" sz="1800">
              <a:latin typeface="Arial" panose="020B0604020202020204" pitchFamily="34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5580063" y="2852738"/>
            <a:ext cx="1439862" cy="12969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019925" y="2492375"/>
            <a:ext cx="1296988" cy="16573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sp>
        <p:nvSpPr>
          <p:cNvPr id="18" name="Rectangle 16" descr="Wide upward diagonal"/>
          <p:cNvSpPr>
            <a:spLocks noChangeArrowheads="1"/>
          </p:cNvSpPr>
          <p:nvPr/>
        </p:nvSpPr>
        <p:spPr bwMode="auto">
          <a:xfrm>
            <a:off x="2771775" y="3716338"/>
            <a:ext cx="1512888" cy="433387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sp>
        <p:nvSpPr>
          <p:cNvPr id="19" name="Rectangle 17" descr="Wide upward diagonal"/>
          <p:cNvSpPr>
            <a:spLocks noChangeArrowheads="1"/>
          </p:cNvSpPr>
          <p:nvPr/>
        </p:nvSpPr>
        <p:spPr bwMode="auto">
          <a:xfrm>
            <a:off x="4284663" y="3357563"/>
            <a:ext cx="1295400" cy="792162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>
              <a:latin typeface="Arial" panose="020B0604020202020204" pitchFamily="34" charset="0"/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835150" y="4437063"/>
            <a:ext cx="5041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hu-HU" sz="1800">
                <a:latin typeface="Arial" panose="020B0604020202020204" pitchFamily="34" charset="0"/>
              </a:rPr>
              <a:t>Reversion- all risks yield implies growth at each future rent review into perpetuity</a:t>
            </a:r>
            <a:endParaRPr lang="en-US" altLang="hu-HU" sz="1800">
              <a:latin typeface="Arial" panose="020B0604020202020204" pitchFamily="34" charset="0"/>
            </a:endParaRPr>
          </a:p>
        </p:txBody>
      </p:sp>
      <p:cxnSp>
        <p:nvCxnSpPr>
          <p:cNvPr id="22" name="Egyenes összekötő nyíllal 21"/>
          <p:cNvCxnSpPr/>
          <p:nvPr/>
        </p:nvCxnSpPr>
        <p:spPr>
          <a:xfrm>
            <a:off x="611188" y="5516563"/>
            <a:ext cx="9367001" cy="0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flipH="1" flipV="1">
            <a:off x="1258888" y="1690688"/>
            <a:ext cx="1" cy="4244891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27"/>
          <p:cNvCxnSpPr/>
          <p:nvPr/>
        </p:nvCxnSpPr>
        <p:spPr>
          <a:xfrm flipV="1">
            <a:off x="468313" y="1690687"/>
            <a:ext cx="8884234" cy="2800349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églalap 30"/>
          <p:cNvSpPr/>
          <p:nvPr/>
        </p:nvSpPr>
        <p:spPr>
          <a:xfrm>
            <a:off x="1300915" y="3248318"/>
            <a:ext cx="4277562" cy="2198394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64536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2000" y="621798"/>
            <a:ext cx="10515600" cy="687747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két alapképlet…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215701"/>
            <a:ext cx="5157787" cy="599567"/>
          </a:xfrm>
        </p:spPr>
        <p:txBody>
          <a:bodyPr/>
          <a:lstStyle/>
          <a:p>
            <a:r>
              <a:rPr lang="hu-HU" dirty="0"/>
              <a:t>DIREKT TŐKÉSÍTÉS</a:t>
            </a:r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872" y="1850465"/>
            <a:ext cx="4783000" cy="2094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251285"/>
            <a:ext cx="5183188" cy="580025"/>
          </a:xfrm>
        </p:spPr>
        <p:txBody>
          <a:bodyPr/>
          <a:lstStyle/>
          <a:p>
            <a:r>
              <a:rPr lang="hu-HU" dirty="0"/>
              <a:t>DCF (DISZKONTÁLT CASH FLOW)</a:t>
            </a:r>
          </a:p>
        </p:txBody>
      </p:sp>
      <p:pic>
        <p:nvPicPr>
          <p:cNvPr id="12" name="Tartalom helye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837" y="1975065"/>
            <a:ext cx="4881914" cy="1093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18</a:t>
            </a:fld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3096126" y="4187893"/>
            <a:ext cx="721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i="1" dirty="0">
                <a:solidFill>
                  <a:srgbClr val="C00000"/>
                </a:solidFill>
              </a:rPr>
              <a:t>Ránézésre látszik, hogy  </a:t>
            </a:r>
            <a:r>
              <a:rPr lang="hu-HU" sz="2400" b="1" i="1">
                <a:solidFill>
                  <a:srgbClr val="C00000"/>
                </a:solidFill>
              </a:rPr>
              <a:t>(alig) van </a:t>
            </a:r>
            <a:r>
              <a:rPr lang="hu-HU" sz="2400" b="1" i="1" dirty="0">
                <a:solidFill>
                  <a:srgbClr val="C00000"/>
                </a:solidFill>
              </a:rPr>
              <a:t>különbség!</a:t>
            </a:r>
          </a:p>
        </p:txBody>
      </p:sp>
      <p:pic>
        <p:nvPicPr>
          <p:cNvPr id="10" name="Picture 2" descr="Rate Relationship The Discount Rate and the Capitalization Rate  have a relationship the basis of which is the  assumptio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6" t="52176" b="39034"/>
          <a:stretch/>
        </p:blipFill>
        <p:spPr bwMode="auto">
          <a:xfrm>
            <a:off x="497579" y="4670077"/>
            <a:ext cx="8389747" cy="75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665747" y="5608677"/>
            <a:ext cx="109968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Direkt Tőkésítési Ráta = DCF Ráta – Növekedési Ráta</a:t>
            </a:r>
          </a:p>
        </p:txBody>
      </p:sp>
    </p:spTree>
    <p:extLst>
      <p:ext uri="{BB962C8B-B14F-4D97-AF65-F5344CB8AC3E}">
        <p14:creationId xmlns:p14="http://schemas.microsoft.com/office/powerpoint/2010/main" xmlns="" val="13511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6000" b="1" dirty="0"/>
              <a:t>Matematika és az élet…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19</a:t>
            </a:fld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665749" y="5346844"/>
            <a:ext cx="109968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/>
              <a:t>Direkt Tőkésítési Ráta = DCF Ráta – Növekedési Ráta</a:t>
            </a:r>
          </a:p>
        </p:txBody>
      </p:sp>
      <p:pic>
        <p:nvPicPr>
          <p:cNvPr id="5128" name="Picture 8" descr="http://www.computerbasedmath.org/resources/images/manipulate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0" t="27749" r="3726" b="4429"/>
          <a:stretch/>
        </p:blipFill>
        <p:spPr bwMode="auto">
          <a:xfrm>
            <a:off x="2747210" y="1402362"/>
            <a:ext cx="5666874" cy="349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293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Egy kis (angol/magyar) képzavar…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2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/>
          <a:srcRect l="61725" t="7936" r="12441" b="39575"/>
          <a:stretch/>
        </p:blipFill>
        <p:spPr>
          <a:xfrm>
            <a:off x="202541" y="1362133"/>
            <a:ext cx="5332084" cy="419250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print"/>
          <a:srcRect l="61720" t="7936" r="12256" b="40115"/>
          <a:stretch/>
        </p:blipFill>
        <p:spPr>
          <a:xfrm>
            <a:off x="5982573" y="1362133"/>
            <a:ext cx="5495195" cy="4245138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5982573" y="1433013"/>
            <a:ext cx="5495195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A BEVEÉTEL EGY (SAJÁTOS) TERMÉK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6759555" y="2844185"/>
            <a:ext cx="10451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/>
              <a:t>Munka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7108208" y="2513806"/>
            <a:ext cx="10451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/>
              <a:t>Tőke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9348716" y="3499014"/>
            <a:ext cx="15967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BEVÉTEL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9829036" y="2853014"/>
            <a:ext cx="10565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/>
              <a:t>Telek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7753626" y="2616461"/>
            <a:ext cx="24548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b="1" dirty="0"/>
              <a:t>Vezetés/menedzserek</a:t>
            </a:r>
          </a:p>
        </p:txBody>
      </p:sp>
    </p:spTree>
    <p:extLst>
      <p:ext uri="{BB962C8B-B14F-4D97-AF65-F5344CB8AC3E}">
        <p14:creationId xmlns:p14="http://schemas.microsoft.com/office/powerpoint/2010/main" xmlns="" val="203194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838200" y="365125"/>
            <a:ext cx="10904621" cy="599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/>
              <a:t>Direkt tőkésítési Ráta kontra DCF ráta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20</a:t>
            </a:fld>
            <a:endParaRPr lang="hu-HU"/>
          </a:p>
        </p:txBody>
      </p:sp>
      <p:pic>
        <p:nvPicPr>
          <p:cNvPr id="1026" name="Picture 2" descr="http://image.slidesharecdn.com/pgimiguelpatofundamentosdeflujodefondos-141106065558-conversion-gate01/95/fundamentos-de-flujo-de-fondos-miguel-pato-pgi-2014-30-638.jpg?cb=141525714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43" r="20198"/>
          <a:stretch/>
        </p:blipFill>
        <p:spPr bwMode="auto">
          <a:xfrm>
            <a:off x="6673515" y="1648829"/>
            <a:ext cx="4427621" cy="429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5&#10;Build-up of Going-In Cap Rate - Example&#10;3.12&#10;2.12&#10;4.27&#10;Real Rate&#10;Risk&#10;Premium&#10;Inflation&#10;Rate&#10;9.51%&#10;2.12 + 3.12 = 5.24%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34" r="13265"/>
          <a:stretch/>
        </p:blipFill>
        <p:spPr bwMode="auto">
          <a:xfrm>
            <a:off x="1235083" y="2117556"/>
            <a:ext cx="4379653" cy="393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93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61950" y="495300"/>
            <a:ext cx="11391900" cy="5793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Csak néhány(száz) adatra lesz szükség…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21</a:t>
            </a:fld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50" y="1405238"/>
            <a:ext cx="7315200" cy="522098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400" y="2439769"/>
            <a:ext cx="3170667" cy="345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343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Lenti kontra </a:t>
            </a:r>
            <a:r>
              <a:rPr lang="hu-HU" b="1" dirty="0" err="1"/>
              <a:t>Héviz</a:t>
            </a:r>
            <a:r>
              <a:rPr lang="hu-HU" b="1" dirty="0"/>
              <a:t>… (Buszpályaudvarok)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22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6862" y="2688769"/>
            <a:ext cx="42672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2772" y="2672727"/>
            <a:ext cx="4309979" cy="3232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014325" y="1680083"/>
            <a:ext cx="2339475" cy="251777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942" y="1512633"/>
            <a:ext cx="2266950" cy="232018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85941" y="6153150"/>
            <a:ext cx="2690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Alig van adat...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6176211" y="6145130"/>
            <a:ext cx="4007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Adatok bősége…</a:t>
            </a:r>
          </a:p>
        </p:txBody>
      </p:sp>
    </p:spTree>
    <p:extLst>
      <p:ext uri="{BB962C8B-B14F-4D97-AF65-F5344CB8AC3E}">
        <p14:creationId xmlns:p14="http://schemas.microsoft.com/office/powerpoint/2010/main" xmlns="" val="149740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6007" y="365125"/>
            <a:ext cx="10677793" cy="1325563"/>
          </a:xfrm>
        </p:spPr>
        <p:txBody>
          <a:bodyPr>
            <a:normAutofit/>
          </a:bodyPr>
          <a:lstStyle/>
          <a:p>
            <a:r>
              <a:rPr lang="hu-HU" sz="5400" b="1" dirty="0"/>
              <a:t>Az elmélet tisztasága…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23</a:t>
            </a:fld>
            <a:endParaRPr lang="hu-HU"/>
          </a:p>
        </p:txBody>
      </p:sp>
      <p:pic>
        <p:nvPicPr>
          <p:cNvPr id="4100" name="Picture 4" descr="http://www.coloradospringsproperty.management/images/real-estate-cycle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007" y="1957138"/>
            <a:ext cx="10466630" cy="3827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273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chef-1.bbci.co.uk/news/624/cpsprodpb/9784/production/_85488783_pic-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91" t="11357" r="12267" b="16237"/>
          <a:stretch/>
        </p:blipFill>
        <p:spPr bwMode="auto">
          <a:xfrm>
            <a:off x="8377399" y="194519"/>
            <a:ext cx="2811380" cy="252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Tételezzük fel, hogy ez a valóság…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24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93"/>
          <a:stretch/>
        </p:blipFill>
        <p:spPr>
          <a:xfrm>
            <a:off x="279672" y="1462222"/>
            <a:ext cx="8650572" cy="5259254"/>
          </a:xfrm>
          <a:prstGeom prst="rect">
            <a:avLst/>
          </a:prstGeom>
        </p:spPr>
      </p:pic>
      <p:pic>
        <p:nvPicPr>
          <p:cNvPr id="8" name="Picture 2" descr="http://gyali.hu/img/hungary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5187" y="922748"/>
            <a:ext cx="2719791" cy="171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gyali.hu/img/hungary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302742"/>
            <a:ext cx="2719791" cy="171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gyali.hu/img/hungary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76005" y="1948164"/>
            <a:ext cx="2719791" cy="171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gyali.hu/img/hungary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8153" y="2375330"/>
            <a:ext cx="2719791" cy="171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gyali.hu/img/hungary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3914" y="3052745"/>
            <a:ext cx="2719791" cy="171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gyali.hu/img/hungary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77399" y="3712504"/>
            <a:ext cx="3632067" cy="229484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softEdge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gyali.hu/img/hungary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76006" y="4783449"/>
            <a:ext cx="3031230" cy="191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643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PIACI MOZGÁSOKAT </a:t>
            </a:r>
            <a:r>
              <a:rPr lang="hu-H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KÖVETŐ</a:t>
            </a:r>
            <a:br>
              <a:rPr lang="hu-H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CASH-FLOW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25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1774422"/>
            <a:ext cx="8145650" cy="4581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5412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4123" y="365125"/>
            <a:ext cx="10989677" cy="1325563"/>
          </a:xfrm>
        </p:spPr>
        <p:txBody>
          <a:bodyPr>
            <a:normAutofit/>
          </a:bodyPr>
          <a:lstStyle/>
          <a:p>
            <a:r>
              <a:rPr lang="hu-HU" sz="4800" b="1" dirty="0"/>
              <a:t>DCF alapábra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26</a:t>
            </a:fld>
            <a:endParaRPr lang="hu-HU"/>
          </a:p>
        </p:txBody>
      </p:sp>
      <p:pic>
        <p:nvPicPr>
          <p:cNvPr id="9218" name="Picture 2" descr="https://www.corpussireo.com/Asset-Management-Commercial/Profil/~/media/Images/corpussireo_com/Content%20Page%20Pictures/AMC%20-%20Asset%20Management%20Commercial/Fachartikel-BP-und-DCF-Abbildungen-120810-Eng-Seite-3.ashx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2" t="13582" r="12673" b="13849"/>
          <a:stretch/>
        </p:blipFill>
        <p:spPr bwMode="auto">
          <a:xfrm>
            <a:off x="561474" y="1283368"/>
            <a:ext cx="9641306" cy="4908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175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0074" y="365126"/>
            <a:ext cx="10515600" cy="1046580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DCF és a Direkt tőkésítés összevetése</a:t>
            </a:r>
            <a:r>
              <a:rPr lang="hu-HU" sz="3600" b="1" dirty="0"/>
              <a:t>…(11 év esetén és TULAJDON vizsgálatánál) </a:t>
            </a:r>
            <a:endParaRPr lang="hu-HU" b="1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27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/>
          <a:srcRect l="55379" t="20510" r="8466" b="32609"/>
          <a:stretch/>
        </p:blipFill>
        <p:spPr>
          <a:xfrm>
            <a:off x="1692442" y="1587943"/>
            <a:ext cx="8289758" cy="4203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Ellipszis 5"/>
          <p:cNvSpPr/>
          <p:nvPr/>
        </p:nvSpPr>
        <p:spPr>
          <a:xfrm rot="20794865">
            <a:off x="820172" y="1261366"/>
            <a:ext cx="9609268" cy="4555776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3709737" y="3368840"/>
            <a:ext cx="589548" cy="943099"/>
          </a:xfrm>
          <a:prstGeom prst="ellipse">
            <a:avLst/>
          </a:prstGeom>
          <a:solidFill>
            <a:srgbClr val="FFC000">
              <a:alpha val="36000"/>
            </a:srgbClr>
          </a:solidFill>
          <a:ln>
            <a:solidFill>
              <a:srgbClr val="FF0000">
                <a:alpha val="95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5922547" y="3412477"/>
            <a:ext cx="589548" cy="943099"/>
          </a:xfrm>
          <a:prstGeom prst="ellipse">
            <a:avLst/>
          </a:prstGeom>
          <a:solidFill>
            <a:srgbClr val="FFC000">
              <a:alpha val="36000"/>
            </a:srgbClr>
          </a:solidFill>
          <a:ln>
            <a:solidFill>
              <a:srgbClr val="FF0000">
                <a:alpha val="95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6551194" y="3465237"/>
            <a:ext cx="589548" cy="943099"/>
          </a:xfrm>
          <a:prstGeom prst="ellipse">
            <a:avLst/>
          </a:prstGeom>
          <a:solidFill>
            <a:srgbClr val="FFC000">
              <a:alpha val="36000"/>
            </a:srgbClr>
          </a:solidFill>
          <a:ln>
            <a:solidFill>
              <a:srgbClr val="FF0000">
                <a:alpha val="95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7077577" y="3455522"/>
            <a:ext cx="589548" cy="943099"/>
          </a:xfrm>
          <a:prstGeom prst="ellipse">
            <a:avLst/>
          </a:prstGeom>
          <a:solidFill>
            <a:srgbClr val="FFC000">
              <a:alpha val="36000"/>
            </a:srgbClr>
          </a:solidFill>
          <a:ln>
            <a:solidFill>
              <a:srgbClr val="FF0000">
                <a:alpha val="95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>
            <a:off x="7736305" y="3412478"/>
            <a:ext cx="589548" cy="943099"/>
          </a:xfrm>
          <a:prstGeom prst="ellipse">
            <a:avLst/>
          </a:prstGeom>
          <a:solidFill>
            <a:srgbClr val="FFC000">
              <a:alpha val="36000"/>
            </a:srgbClr>
          </a:solidFill>
          <a:ln>
            <a:solidFill>
              <a:srgbClr val="FF0000">
                <a:alpha val="95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/>
          <p:cNvSpPr/>
          <p:nvPr/>
        </p:nvSpPr>
        <p:spPr>
          <a:xfrm>
            <a:off x="4283494" y="3390658"/>
            <a:ext cx="589548" cy="943099"/>
          </a:xfrm>
          <a:prstGeom prst="ellipse">
            <a:avLst/>
          </a:prstGeom>
          <a:solidFill>
            <a:srgbClr val="FFC000">
              <a:alpha val="36000"/>
            </a:srgbClr>
          </a:solidFill>
          <a:ln>
            <a:solidFill>
              <a:srgbClr val="FF0000">
                <a:alpha val="95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/>
          <p:cNvSpPr/>
          <p:nvPr/>
        </p:nvSpPr>
        <p:spPr>
          <a:xfrm>
            <a:off x="4840707" y="3368840"/>
            <a:ext cx="589548" cy="943099"/>
          </a:xfrm>
          <a:prstGeom prst="ellipse">
            <a:avLst/>
          </a:prstGeom>
          <a:solidFill>
            <a:srgbClr val="FFC000">
              <a:alpha val="36000"/>
            </a:srgbClr>
          </a:solidFill>
          <a:ln>
            <a:solidFill>
              <a:srgbClr val="FF0000">
                <a:alpha val="95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/>
          <p:cNvSpPr/>
          <p:nvPr/>
        </p:nvSpPr>
        <p:spPr>
          <a:xfrm>
            <a:off x="5363577" y="3412476"/>
            <a:ext cx="589548" cy="943099"/>
          </a:xfrm>
          <a:prstGeom prst="ellipse">
            <a:avLst/>
          </a:prstGeom>
          <a:solidFill>
            <a:srgbClr val="FFC000">
              <a:alpha val="36000"/>
            </a:srgbClr>
          </a:solidFill>
          <a:ln>
            <a:solidFill>
              <a:srgbClr val="FF0000">
                <a:alpha val="95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Szövegdoboz 16"/>
          <p:cNvSpPr txBox="1"/>
          <p:nvPr/>
        </p:nvSpPr>
        <p:spPr>
          <a:xfrm>
            <a:off x="432525" y="6031832"/>
            <a:ext cx="98504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Vásárlás+10 év a DCF időhorizontja. 1 DCF-</a:t>
            </a:r>
            <a:r>
              <a:rPr lang="hu-HU" dirty="0" err="1"/>
              <a:t>hez</a:t>
            </a:r>
            <a:r>
              <a:rPr lang="hu-HU" dirty="0"/>
              <a:t>  8 hozzárendelhető direkt tőkésítés társul !!!!</a:t>
            </a:r>
          </a:p>
        </p:txBody>
      </p:sp>
    </p:spTree>
    <p:extLst>
      <p:ext uri="{BB962C8B-B14F-4D97-AF65-F5344CB8AC3E}">
        <p14:creationId xmlns:p14="http://schemas.microsoft.com/office/powerpoint/2010/main" xmlns="" val="1262252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/>
              <a:t>Bérlet vizsgálata, DCF és Direkt tőkésítés összevetése…11 évből 8 év vehető figyelembe..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28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/>
          <a:srcRect l="55379" t="20510" r="8466" b="32609"/>
          <a:stretch/>
        </p:blipFill>
        <p:spPr>
          <a:xfrm>
            <a:off x="838200" y="1960270"/>
            <a:ext cx="8138368" cy="4126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églalap 5"/>
          <p:cNvSpPr/>
          <p:nvPr/>
        </p:nvSpPr>
        <p:spPr>
          <a:xfrm>
            <a:off x="7379368" y="1690686"/>
            <a:ext cx="2406316" cy="4665663"/>
          </a:xfrm>
          <a:prstGeom prst="rect">
            <a:avLst/>
          </a:prstGeom>
          <a:solidFill>
            <a:schemeClr val="accent2">
              <a:lumMod val="75000"/>
              <a:alpha val="44000"/>
            </a:schemeClr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1702468" y="2103061"/>
            <a:ext cx="5307932" cy="1347581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2826916" y="3035259"/>
            <a:ext cx="4552452" cy="2303921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1632284" y="1690686"/>
            <a:ext cx="1159042" cy="4665663"/>
          </a:xfrm>
          <a:prstGeom prst="rect">
            <a:avLst/>
          </a:prstGeom>
          <a:solidFill>
            <a:schemeClr val="accent2">
              <a:lumMod val="75000"/>
              <a:alpha val="44000"/>
            </a:schemeClr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6773778" y="3653108"/>
            <a:ext cx="589548" cy="943099"/>
          </a:xfrm>
          <a:prstGeom prst="ellipse">
            <a:avLst/>
          </a:prstGeom>
          <a:solidFill>
            <a:srgbClr val="FFC000">
              <a:alpha val="36000"/>
            </a:srgbClr>
          </a:solidFill>
          <a:ln>
            <a:solidFill>
              <a:srgbClr val="FF0000">
                <a:alpha val="95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>
            <a:off x="2795338" y="3669150"/>
            <a:ext cx="589548" cy="943099"/>
          </a:xfrm>
          <a:prstGeom prst="ellipse">
            <a:avLst/>
          </a:prstGeom>
          <a:solidFill>
            <a:srgbClr val="FFC000">
              <a:alpha val="36000"/>
            </a:srgbClr>
          </a:solidFill>
          <a:ln>
            <a:solidFill>
              <a:srgbClr val="FF0000">
                <a:alpha val="95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/>
          <p:cNvSpPr/>
          <p:nvPr/>
        </p:nvSpPr>
        <p:spPr>
          <a:xfrm>
            <a:off x="3929325" y="3669150"/>
            <a:ext cx="589548" cy="943099"/>
          </a:xfrm>
          <a:prstGeom prst="ellipse">
            <a:avLst/>
          </a:prstGeom>
          <a:solidFill>
            <a:srgbClr val="FFC000">
              <a:alpha val="36000"/>
            </a:srgbClr>
          </a:solidFill>
          <a:ln>
            <a:solidFill>
              <a:srgbClr val="FF0000">
                <a:alpha val="95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/>
          <p:cNvSpPr/>
          <p:nvPr/>
        </p:nvSpPr>
        <p:spPr>
          <a:xfrm>
            <a:off x="3360823" y="3669150"/>
            <a:ext cx="589548" cy="943099"/>
          </a:xfrm>
          <a:prstGeom prst="ellipse">
            <a:avLst/>
          </a:prstGeom>
          <a:solidFill>
            <a:srgbClr val="FFC000">
              <a:alpha val="36000"/>
            </a:srgbClr>
          </a:solidFill>
          <a:ln>
            <a:solidFill>
              <a:srgbClr val="FF0000">
                <a:alpha val="95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/>
          <p:cNvSpPr/>
          <p:nvPr/>
        </p:nvSpPr>
        <p:spPr>
          <a:xfrm>
            <a:off x="4487296" y="3715669"/>
            <a:ext cx="589548" cy="943099"/>
          </a:xfrm>
          <a:prstGeom prst="ellipse">
            <a:avLst/>
          </a:prstGeom>
          <a:solidFill>
            <a:srgbClr val="FFC000">
              <a:alpha val="36000"/>
            </a:srgbClr>
          </a:solidFill>
          <a:ln>
            <a:solidFill>
              <a:srgbClr val="FF0000">
                <a:alpha val="95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/>
          <p:cNvSpPr/>
          <p:nvPr/>
        </p:nvSpPr>
        <p:spPr>
          <a:xfrm>
            <a:off x="5057757" y="3669150"/>
            <a:ext cx="589548" cy="943099"/>
          </a:xfrm>
          <a:prstGeom prst="ellipse">
            <a:avLst/>
          </a:prstGeom>
          <a:solidFill>
            <a:srgbClr val="FFC000">
              <a:alpha val="36000"/>
            </a:srgbClr>
          </a:solidFill>
          <a:ln>
            <a:solidFill>
              <a:srgbClr val="FF0000">
                <a:alpha val="95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/>
          <p:cNvSpPr/>
          <p:nvPr/>
        </p:nvSpPr>
        <p:spPr>
          <a:xfrm>
            <a:off x="6213848" y="3720224"/>
            <a:ext cx="589548" cy="943099"/>
          </a:xfrm>
          <a:prstGeom prst="ellipse">
            <a:avLst/>
          </a:prstGeom>
          <a:solidFill>
            <a:srgbClr val="FFC000">
              <a:alpha val="36000"/>
            </a:srgbClr>
          </a:solidFill>
          <a:ln>
            <a:solidFill>
              <a:srgbClr val="FF0000">
                <a:alpha val="95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Ellipszis 19"/>
          <p:cNvSpPr/>
          <p:nvPr/>
        </p:nvSpPr>
        <p:spPr>
          <a:xfrm>
            <a:off x="5645346" y="3709485"/>
            <a:ext cx="589548" cy="943099"/>
          </a:xfrm>
          <a:prstGeom prst="ellipse">
            <a:avLst/>
          </a:prstGeom>
          <a:solidFill>
            <a:srgbClr val="FFC000">
              <a:alpha val="36000"/>
            </a:srgbClr>
          </a:solidFill>
          <a:ln>
            <a:solidFill>
              <a:srgbClr val="FF0000">
                <a:alpha val="95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795358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2833"/>
          </a:xfrm>
        </p:spPr>
        <p:txBody>
          <a:bodyPr/>
          <a:lstStyle/>
          <a:p>
            <a:r>
              <a:rPr lang="hu-HU" b="1" dirty="0"/>
              <a:t>De lehet, hogy ez…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29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639" t="6476" r="26608" b="18683"/>
          <a:stretch/>
        </p:blipFill>
        <p:spPr>
          <a:xfrm>
            <a:off x="1636295" y="1392009"/>
            <a:ext cx="8630651" cy="3816605"/>
          </a:xfrm>
          <a:prstGeom prst="rect">
            <a:avLst/>
          </a:prstGeom>
        </p:spPr>
      </p:pic>
      <p:cxnSp>
        <p:nvCxnSpPr>
          <p:cNvPr id="7" name="Egyenes összekötő 6"/>
          <p:cNvCxnSpPr/>
          <p:nvPr/>
        </p:nvCxnSpPr>
        <p:spPr>
          <a:xfrm flipV="1">
            <a:off x="2374232" y="1659046"/>
            <a:ext cx="8454189" cy="191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838200" y="4924926"/>
            <a:ext cx="9797716" cy="1"/>
          </a:xfrm>
          <a:prstGeom prst="line">
            <a:avLst/>
          </a:prstGeom>
          <a:ln w="730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990600" y="1644316"/>
            <a:ext cx="9797716" cy="1"/>
          </a:xfrm>
          <a:prstGeom prst="line">
            <a:avLst/>
          </a:prstGeom>
          <a:ln w="730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449179" y="4010526"/>
            <a:ext cx="11165305" cy="32085"/>
          </a:xfrm>
          <a:prstGeom prst="line">
            <a:avLst/>
          </a:prstGeom>
          <a:ln w="508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1151022" y="4323348"/>
            <a:ext cx="9797716" cy="1"/>
          </a:xfrm>
          <a:prstGeom prst="line">
            <a:avLst/>
          </a:prstGeom>
          <a:ln w="7302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902372" y="3625522"/>
            <a:ext cx="9797716" cy="1"/>
          </a:xfrm>
          <a:prstGeom prst="line">
            <a:avLst/>
          </a:prstGeom>
          <a:ln w="7302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églalap 15"/>
          <p:cNvSpPr/>
          <p:nvPr/>
        </p:nvSpPr>
        <p:spPr>
          <a:xfrm>
            <a:off x="6942222" y="3493504"/>
            <a:ext cx="3549315" cy="1384416"/>
          </a:xfrm>
          <a:prstGeom prst="rect">
            <a:avLst/>
          </a:prstGeom>
          <a:solidFill>
            <a:schemeClr val="accent6">
              <a:lumMod val="40000"/>
              <a:lumOff val="6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/>
          <p:cNvSpPr/>
          <p:nvPr/>
        </p:nvSpPr>
        <p:spPr>
          <a:xfrm>
            <a:off x="3354811" y="1678200"/>
            <a:ext cx="2131590" cy="2656768"/>
          </a:xfrm>
          <a:prstGeom prst="rect">
            <a:avLst/>
          </a:prstGeom>
          <a:solidFill>
            <a:srgbClr val="FF00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 17"/>
          <p:cNvSpPr/>
          <p:nvPr/>
        </p:nvSpPr>
        <p:spPr>
          <a:xfrm>
            <a:off x="1636296" y="3625522"/>
            <a:ext cx="2229852" cy="699999"/>
          </a:xfrm>
          <a:prstGeom prst="rect">
            <a:avLst/>
          </a:prstGeom>
          <a:solidFill>
            <a:schemeClr val="accent6">
              <a:lumMod val="40000"/>
              <a:lumOff val="6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/>
          <p:cNvSpPr/>
          <p:nvPr/>
        </p:nvSpPr>
        <p:spPr>
          <a:xfrm>
            <a:off x="5340015" y="1977525"/>
            <a:ext cx="2522621" cy="2941135"/>
          </a:xfrm>
          <a:prstGeom prst="rect">
            <a:avLst/>
          </a:prstGeom>
          <a:solidFill>
            <a:schemeClr val="accent2">
              <a:lumMod val="40000"/>
              <a:lumOff val="6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ízszög 19"/>
          <p:cNvSpPr/>
          <p:nvPr/>
        </p:nvSpPr>
        <p:spPr>
          <a:xfrm>
            <a:off x="1642316" y="2526632"/>
            <a:ext cx="1054768" cy="946546"/>
          </a:xfrm>
          <a:prstGeom prst="decago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Tízszög 27"/>
          <p:cNvSpPr/>
          <p:nvPr/>
        </p:nvSpPr>
        <p:spPr>
          <a:xfrm>
            <a:off x="5929568" y="2164898"/>
            <a:ext cx="1054768" cy="946546"/>
          </a:xfrm>
          <a:prstGeom prst="decago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9" name="Tízszög 28"/>
          <p:cNvSpPr/>
          <p:nvPr/>
        </p:nvSpPr>
        <p:spPr>
          <a:xfrm>
            <a:off x="3455070" y="1467855"/>
            <a:ext cx="1054768" cy="946546"/>
          </a:xfrm>
          <a:prstGeom prst="decago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" name="Tízszög 29"/>
          <p:cNvSpPr/>
          <p:nvPr/>
        </p:nvSpPr>
        <p:spPr>
          <a:xfrm>
            <a:off x="8678784" y="2418652"/>
            <a:ext cx="1054768" cy="946546"/>
          </a:xfrm>
          <a:prstGeom prst="decago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3" name="Tízszög 32"/>
          <p:cNvSpPr/>
          <p:nvPr/>
        </p:nvSpPr>
        <p:spPr>
          <a:xfrm>
            <a:off x="853243" y="5473202"/>
            <a:ext cx="1054768" cy="946546"/>
          </a:xfrm>
          <a:prstGeom prst="decago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4" name="Tízszög 33"/>
          <p:cNvSpPr/>
          <p:nvPr/>
        </p:nvSpPr>
        <p:spPr>
          <a:xfrm>
            <a:off x="8777053" y="5709002"/>
            <a:ext cx="1054768" cy="946546"/>
          </a:xfrm>
          <a:prstGeom prst="decago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35" name="Jobbra nyíl 34"/>
          <p:cNvSpPr/>
          <p:nvPr/>
        </p:nvSpPr>
        <p:spPr>
          <a:xfrm>
            <a:off x="3581400" y="5760235"/>
            <a:ext cx="5097384" cy="793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esetek száma (?)</a:t>
            </a:r>
          </a:p>
        </p:txBody>
      </p:sp>
      <p:sp>
        <p:nvSpPr>
          <p:cNvPr id="32" name="Tízszög 31"/>
          <p:cNvSpPr/>
          <p:nvPr/>
        </p:nvSpPr>
        <p:spPr>
          <a:xfrm>
            <a:off x="1369602" y="5654818"/>
            <a:ext cx="1054768" cy="946546"/>
          </a:xfrm>
          <a:prstGeom prst="decago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1" name="Tízszög 30"/>
          <p:cNvSpPr/>
          <p:nvPr/>
        </p:nvSpPr>
        <p:spPr>
          <a:xfrm>
            <a:off x="1955146" y="5772592"/>
            <a:ext cx="1054768" cy="946546"/>
          </a:xfrm>
          <a:prstGeom prst="decago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xmlns="" val="555650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t2.ftcdn.net/jpg/00/63/02/85/500_F_63028521_iUb5G5TcL7wgQGIarcAKcLAQ5LcGldb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805"/>
          <a:stretch/>
        </p:blipFill>
        <p:spPr bwMode="auto">
          <a:xfrm>
            <a:off x="8762834" y="239886"/>
            <a:ext cx="3113479" cy="2901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1957" y="365125"/>
            <a:ext cx="10981843" cy="1325563"/>
          </a:xfrm>
        </p:spPr>
        <p:txBody>
          <a:bodyPr>
            <a:normAutofit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INGATLAN IDŐHORIZONTJA…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3</a:t>
            </a:fld>
            <a:endParaRPr lang="hu-HU"/>
          </a:p>
        </p:txBody>
      </p:sp>
      <p:pic>
        <p:nvPicPr>
          <p:cNvPr id="7" name="Picture 4" descr="https://t2.ftcdn.net/jpg/00/63/02/85/500_F_63028521_iUb5G5TcL7wgQGIarcAKcLAQ5LcGldb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588" b="6805"/>
          <a:stretch/>
        </p:blipFill>
        <p:spPr bwMode="auto">
          <a:xfrm>
            <a:off x="371957" y="4395051"/>
            <a:ext cx="3522234" cy="125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t2.ftcdn.net/jpg/00/63/02/85/500_F_63028521_iUb5G5TcL7wgQGIarcAKcLAQ5LcGldb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588" b="6805"/>
          <a:stretch/>
        </p:blipFill>
        <p:spPr bwMode="auto">
          <a:xfrm>
            <a:off x="4370522" y="4395053"/>
            <a:ext cx="3522232" cy="1254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t2.ftcdn.net/jpg/00/63/02/85/500_F_63028521_iUb5G5TcL7wgQGIarcAKcLAQ5LcGldb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588" b="6805"/>
          <a:stretch/>
        </p:blipFill>
        <p:spPr bwMode="auto">
          <a:xfrm>
            <a:off x="8369085" y="4408850"/>
            <a:ext cx="3483482" cy="1240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alagnyíl lefelé 4"/>
          <p:cNvSpPr/>
          <p:nvPr/>
        </p:nvSpPr>
        <p:spPr>
          <a:xfrm>
            <a:off x="3560987" y="4251366"/>
            <a:ext cx="1131376" cy="66501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1" name="Szalagnyíl lefelé 10"/>
          <p:cNvSpPr/>
          <p:nvPr/>
        </p:nvSpPr>
        <p:spPr>
          <a:xfrm>
            <a:off x="7631458" y="4135716"/>
            <a:ext cx="1131376" cy="66501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960922" y="1351752"/>
            <a:ext cx="1021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ÉLET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10894617" y="1314152"/>
            <a:ext cx="1021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HALÁL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2767353" y="3638389"/>
            <a:ext cx="2695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ÚJRAFEJLESZTÉS -1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6636728" y="3624537"/>
            <a:ext cx="2695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ÚJRAFEJLESZTÉS - 2</a:t>
            </a:r>
          </a:p>
        </p:txBody>
      </p:sp>
      <p:sp>
        <p:nvSpPr>
          <p:cNvPr id="10" name="Ellipszis 9"/>
          <p:cNvSpPr/>
          <p:nvPr/>
        </p:nvSpPr>
        <p:spPr>
          <a:xfrm>
            <a:off x="1496291" y="4560127"/>
            <a:ext cx="1271062" cy="1306285"/>
          </a:xfrm>
          <a:prstGeom prst="ellipse">
            <a:avLst/>
          </a:prstGeom>
          <a:solidFill>
            <a:srgbClr val="92D05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/>
          <p:cNvSpPr/>
          <p:nvPr/>
        </p:nvSpPr>
        <p:spPr>
          <a:xfrm>
            <a:off x="5498794" y="4648359"/>
            <a:ext cx="1271062" cy="1306285"/>
          </a:xfrm>
          <a:prstGeom prst="ellipse">
            <a:avLst/>
          </a:prstGeom>
          <a:solidFill>
            <a:srgbClr val="92D05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Ellipszis 18"/>
          <p:cNvSpPr/>
          <p:nvPr/>
        </p:nvSpPr>
        <p:spPr>
          <a:xfrm>
            <a:off x="9437132" y="4640339"/>
            <a:ext cx="1271062" cy="1306285"/>
          </a:xfrm>
          <a:prstGeom prst="ellipse">
            <a:avLst/>
          </a:prstGeom>
          <a:solidFill>
            <a:srgbClr val="92D05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371957" y="6115792"/>
            <a:ext cx="10336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C00000"/>
                </a:solidFill>
              </a:rPr>
              <a:t>Az orvos halálról beszél, de az értélő mindig „újra-fejlesztést” mond…!</a:t>
            </a:r>
          </a:p>
        </p:txBody>
      </p:sp>
      <p:sp>
        <p:nvSpPr>
          <p:cNvPr id="17" name="Lefelé nyíl 16"/>
          <p:cNvSpPr/>
          <p:nvPr/>
        </p:nvSpPr>
        <p:spPr>
          <a:xfrm rot="19622400">
            <a:off x="1311360" y="3506910"/>
            <a:ext cx="783771" cy="13419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Lefelé nyíl 21"/>
          <p:cNvSpPr/>
          <p:nvPr/>
        </p:nvSpPr>
        <p:spPr>
          <a:xfrm rot="19622400">
            <a:off x="5418970" y="3508501"/>
            <a:ext cx="783771" cy="13419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Lefelé nyíl 22"/>
          <p:cNvSpPr/>
          <p:nvPr/>
        </p:nvSpPr>
        <p:spPr>
          <a:xfrm rot="19622400">
            <a:off x="9309002" y="3457160"/>
            <a:ext cx="783771" cy="13419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756224" y="2050159"/>
            <a:ext cx="1550252" cy="646331"/>
          </a:xfrm>
          <a:prstGeom prst="rect">
            <a:avLst/>
          </a:prstGeom>
          <a:solidFill>
            <a:srgbClr val="C00000">
              <a:alpha val="8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hu-HU" sz="3600" b="1" dirty="0">
                <a:solidFill>
                  <a:srgbClr val="C00000"/>
                </a:solidFill>
              </a:rPr>
              <a:t>1 év</a:t>
            </a:r>
          </a:p>
        </p:txBody>
      </p:sp>
      <p:sp>
        <p:nvSpPr>
          <p:cNvPr id="29" name="Szövegdoboz 28"/>
          <p:cNvSpPr txBox="1"/>
          <p:nvPr/>
        </p:nvSpPr>
        <p:spPr>
          <a:xfrm>
            <a:off x="317365" y="2616764"/>
            <a:ext cx="1550252" cy="769441"/>
          </a:xfrm>
          <a:prstGeom prst="rect">
            <a:avLst/>
          </a:prstGeom>
          <a:solidFill>
            <a:schemeClr val="accent1">
              <a:lumMod val="60000"/>
              <a:lumOff val="40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C00000"/>
                </a:solidFill>
              </a:rPr>
              <a:t>-3 év</a:t>
            </a:r>
          </a:p>
        </p:txBody>
      </p:sp>
      <p:sp>
        <p:nvSpPr>
          <p:cNvPr id="30" name="Szövegdoboz 29"/>
          <p:cNvSpPr txBox="1"/>
          <p:nvPr/>
        </p:nvSpPr>
        <p:spPr>
          <a:xfrm>
            <a:off x="2485169" y="1399988"/>
            <a:ext cx="1550252" cy="769441"/>
          </a:xfrm>
          <a:prstGeom prst="rect">
            <a:avLst/>
          </a:prstGeom>
          <a:solidFill>
            <a:srgbClr val="C00000">
              <a:alpha val="8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C00000"/>
                </a:solidFill>
              </a:rPr>
              <a:t>10 év</a:t>
            </a:r>
          </a:p>
        </p:txBody>
      </p:sp>
      <p:sp>
        <p:nvSpPr>
          <p:cNvPr id="31" name="Szövegdoboz 30"/>
          <p:cNvSpPr txBox="1"/>
          <p:nvPr/>
        </p:nvSpPr>
        <p:spPr>
          <a:xfrm>
            <a:off x="2747772" y="1771903"/>
            <a:ext cx="1550252" cy="769441"/>
          </a:xfrm>
          <a:prstGeom prst="rect">
            <a:avLst/>
          </a:prstGeom>
          <a:solidFill>
            <a:srgbClr val="C00000">
              <a:alpha val="8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C00000"/>
                </a:solidFill>
              </a:rPr>
              <a:t>15 év</a:t>
            </a:r>
          </a:p>
        </p:txBody>
      </p:sp>
      <p:sp>
        <p:nvSpPr>
          <p:cNvPr id="32" name="Szövegdoboz 31"/>
          <p:cNvSpPr txBox="1"/>
          <p:nvPr/>
        </p:nvSpPr>
        <p:spPr>
          <a:xfrm>
            <a:off x="4022584" y="1981871"/>
            <a:ext cx="1550252" cy="769441"/>
          </a:xfrm>
          <a:prstGeom prst="rect">
            <a:avLst/>
          </a:prstGeom>
          <a:solidFill>
            <a:srgbClr val="C00000">
              <a:alpha val="22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C00000"/>
                </a:solidFill>
              </a:rPr>
              <a:t>30 év</a:t>
            </a:r>
          </a:p>
        </p:txBody>
      </p:sp>
      <p:sp>
        <p:nvSpPr>
          <p:cNvPr id="33" name="Szövegdoboz 32"/>
          <p:cNvSpPr txBox="1"/>
          <p:nvPr/>
        </p:nvSpPr>
        <p:spPr>
          <a:xfrm>
            <a:off x="5068003" y="2191797"/>
            <a:ext cx="1550252" cy="769441"/>
          </a:xfrm>
          <a:prstGeom prst="rect">
            <a:avLst/>
          </a:prstGeom>
          <a:solidFill>
            <a:srgbClr val="C00000">
              <a:alpha val="23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C00000"/>
                </a:solidFill>
              </a:rPr>
              <a:t>50 év</a:t>
            </a:r>
          </a:p>
        </p:txBody>
      </p:sp>
      <p:sp>
        <p:nvSpPr>
          <p:cNvPr id="34" name="Szövegdoboz 33"/>
          <p:cNvSpPr txBox="1"/>
          <p:nvPr/>
        </p:nvSpPr>
        <p:spPr>
          <a:xfrm>
            <a:off x="6106712" y="2384190"/>
            <a:ext cx="1550252" cy="769441"/>
          </a:xfrm>
          <a:prstGeom prst="rect">
            <a:avLst/>
          </a:prstGeom>
          <a:solidFill>
            <a:srgbClr val="C00000">
              <a:alpha val="43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C00000"/>
                </a:solidFill>
              </a:rPr>
              <a:t>99 év</a:t>
            </a:r>
          </a:p>
        </p:txBody>
      </p:sp>
      <p:sp>
        <p:nvSpPr>
          <p:cNvPr id="35" name="Szövegdoboz 34"/>
          <p:cNvSpPr txBox="1"/>
          <p:nvPr/>
        </p:nvSpPr>
        <p:spPr>
          <a:xfrm>
            <a:off x="6705227" y="2748044"/>
            <a:ext cx="1755587" cy="769441"/>
          </a:xfrm>
          <a:prstGeom prst="rect">
            <a:avLst/>
          </a:prstGeom>
          <a:solidFill>
            <a:srgbClr val="C00000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C00000"/>
                </a:solidFill>
              </a:rPr>
              <a:t>100 év</a:t>
            </a:r>
          </a:p>
        </p:txBody>
      </p:sp>
      <p:sp>
        <p:nvSpPr>
          <p:cNvPr id="36" name="Szövegdoboz 35"/>
          <p:cNvSpPr txBox="1"/>
          <p:nvPr/>
        </p:nvSpPr>
        <p:spPr>
          <a:xfrm>
            <a:off x="1370370" y="1531540"/>
            <a:ext cx="1550252" cy="769441"/>
          </a:xfrm>
          <a:prstGeom prst="rect">
            <a:avLst/>
          </a:prstGeom>
          <a:solidFill>
            <a:srgbClr val="C00000">
              <a:alpha val="8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4400" b="1" dirty="0">
                <a:solidFill>
                  <a:srgbClr val="C00000"/>
                </a:solidFill>
              </a:rPr>
              <a:t>5 év</a:t>
            </a:r>
          </a:p>
        </p:txBody>
      </p:sp>
    </p:spTree>
    <p:extLst>
      <p:ext uri="{BB962C8B-B14F-4D97-AF65-F5344CB8AC3E}">
        <p14:creationId xmlns:p14="http://schemas.microsoft.com/office/powerpoint/2010/main" xmlns="" val="383469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A-B-C-D-E-F-G-H-I-JK-…..-Z-AA-…(esetek).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30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/>
          <a:srcRect l="49987" t="13185" r="23366" b="35295"/>
          <a:stretch/>
        </p:blipFill>
        <p:spPr>
          <a:xfrm>
            <a:off x="641685" y="1615113"/>
            <a:ext cx="6336631" cy="4741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zövegdoboz 5"/>
          <p:cNvSpPr txBox="1"/>
          <p:nvPr/>
        </p:nvSpPr>
        <p:spPr>
          <a:xfrm>
            <a:off x="7523747" y="1690688"/>
            <a:ext cx="407469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hu-HU" dirty="0"/>
              <a:t>PIACI BÉRLET SZERINT;</a:t>
            </a:r>
          </a:p>
          <a:p>
            <a:pPr marL="342900" indent="-342900">
              <a:buFont typeface="+mj-lt"/>
              <a:buAutoNum type="alphaUcPeriod"/>
            </a:pPr>
            <a:r>
              <a:rPr lang="hu-HU" dirty="0"/>
              <a:t>PIACI BÉRLETNÉL MAGASABB;</a:t>
            </a:r>
          </a:p>
          <a:p>
            <a:pPr marL="342900" indent="-342900">
              <a:buFont typeface="+mj-lt"/>
              <a:buAutoNum type="alphaUcPeriod"/>
            </a:pPr>
            <a:r>
              <a:rPr lang="hu-HU" dirty="0"/>
              <a:t>IDŐKÖZBENI KORREKCIÓ;</a:t>
            </a:r>
          </a:p>
          <a:p>
            <a:pPr marL="342900" indent="-342900">
              <a:buFont typeface="+mj-lt"/>
              <a:buAutoNum type="alphaUcPeriod"/>
            </a:pPr>
            <a:r>
              <a:rPr lang="hu-HU" dirty="0"/>
              <a:t>NEM FIZETEK TÖBBET;</a:t>
            </a:r>
          </a:p>
          <a:p>
            <a:pPr marL="342900" indent="-342900">
              <a:buFont typeface="+mj-lt"/>
              <a:buAutoNum type="alphaUcPeriod"/>
            </a:pPr>
            <a:r>
              <a:rPr lang="hu-HU" dirty="0"/>
              <a:t>NEM ÉRDEKEL A PIACI DÍJ;</a:t>
            </a:r>
          </a:p>
          <a:p>
            <a:pPr marL="342900" indent="-342900">
              <a:buFont typeface="+mj-lt"/>
              <a:buAutoNum type="alphaUcPeriod"/>
            </a:pPr>
            <a:r>
              <a:rPr lang="hu-HU" dirty="0"/>
              <a:t>ÉN MINDIG MAGASABBAT FIZETEK, MINT A PIACI BRÉLETI DÍJ;</a:t>
            </a:r>
          </a:p>
          <a:p>
            <a:pPr marL="342900" indent="-342900">
              <a:buFont typeface="+mj-lt"/>
              <a:buAutoNum type="alphaUcPeriod"/>
            </a:pPr>
            <a:r>
              <a:rPr lang="hu-HU" dirty="0"/>
              <a:t>CSAK EUR-BAN KÖTÖM A SZERZŐDÉST;</a:t>
            </a:r>
          </a:p>
          <a:p>
            <a:pPr marL="342900" indent="-342900">
              <a:buFont typeface="+mj-lt"/>
              <a:buAutoNum type="alphaUcPeriod"/>
            </a:pPr>
            <a:r>
              <a:rPr lang="hu-HU" dirty="0"/>
              <a:t>CSAK FORINTBAN KÖTÖM A SZERZŐDÉST;</a:t>
            </a:r>
          </a:p>
          <a:p>
            <a:pPr marL="342900" indent="-342900">
              <a:buFont typeface="+mj-lt"/>
              <a:buAutoNum type="alphaUcPeriod"/>
            </a:pPr>
            <a:r>
              <a:rPr lang="hu-HU" dirty="0"/>
              <a:t>ELŐRE KIFIEZETEK 5 ÉVET;</a:t>
            </a:r>
          </a:p>
          <a:p>
            <a:pPr marL="342900" indent="-342900">
              <a:buFont typeface="+mj-lt"/>
              <a:buAutoNum type="alphaUcPeriod"/>
            </a:pPr>
            <a:r>
              <a:rPr lang="hu-HU" dirty="0"/>
              <a:t>3 ÉVIG NEM FEIZETEK SEMMIT;</a:t>
            </a:r>
          </a:p>
          <a:p>
            <a:pPr marL="342900" indent="-342900">
              <a:buFont typeface="+mj-lt"/>
              <a:buAutoNum type="alphaUcPeriod"/>
            </a:pPr>
            <a:r>
              <a:rPr lang="hu-HU" dirty="0"/>
              <a:t>FORGALOM UTÁN FIZETEK;</a:t>
            </a:r>
          </a:p>
          <a:p>
            <a:pPr marL="342900" indent="-342900">
              <a:buFont typeface="+mj-lt"/>
              <a:buAutoNum type="alphaUcPeriod"/>
            </a:pPr>
            <a:r>
              <a:rPr lang="hu-HU" dirty="0"/>
              <a:t>CSÖKKENT A FORGALMAM;</a:t>
            </a:r>
          </a:p>
          <a:p>
            <a:pPr marL="342900" indent="-342900">
              <a:buFont typeface="+mj-lt"/>
              <a:buAutoNum type="alphaUcPeriod"/>
            </a:pPr>
            <a:r>
              <a:rPr lang="hu-HU" dirty="0"/>
              <a:t>2,0 EUR/HÓ/M</a:t>
            </a:r>
            <a:r>
              <a:rPr lang="hu-HU" baseline="30000" dirty="0"/>
              <a:t>2</a:t>
            </a:r>
            <a:r>
              <a:rPr lang="hu-HU" dirty="0"/>
              <a:t> SZERINT FIZETEK A BELVÁROS FŐUTCÁJÁN…</a:t>
            </a:r>
          </a:p>
        </p:txBody>
      </p:sp>
    </p:spTree>
    <p:extLst>
      <p:ext uri="{BB962C8B-B14F-4D97-AF65-F5344CB8AC3E}">
        <p14:creationId xmlns:p14="http://schemas.microsoft.com/office/powerpoint/2010/main" xmlns="" val="1790211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/>
              <a:t>Palazzo</a:t>
            </a:r>
            <a:r>
              <a:rPr lang="hu-HU" b="1" dirty="0"/>
              <a:t> Dorottya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31</a:t>
            </a:fld>
            <a:endParaRPr lang="hu-HU"/>
          </a:p>
        </p:txBody>
      </p:sp>
      <p:pic>
        <p:nvPicPr>
          <p:cNvPr id="1026" name="Picture 2" descr="http://www.zda.hu/upload/palazzo_dorottya/foto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021" y="1690688"/>
            <a:ext cx="5579393" cy="3646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ervlap.hu/uploads/large/4019_229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4557" y="1690688"/>
            <a:ext cx="5465362" cy="3646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1389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800" b="1" dirty="0" err="1"/>
              <a:t>Palazzo</a:t>
            </a:r>
            <a:r>
              <a:rPr lang="hu-HU" sz="4800" b="1" dirty="0"/>
              <a:t> Dorottya…(1)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32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1775" y="1295401"/>
            <a:ext cx="8585008" cy="5243512"/>
          </a:xfrm>
          <a:prstGeom prst="rect">
            <a:avLst/>
          </a:prstGeom>
        </p:spPr>
      </p:pic>
      <p:sp>
        <p:nvSpPr>
          <p:cNvPr id="6" name="Téglalapbuborék 5"/>
          <p:cNvSpPr/>
          <p:nvPr/>
        </p:nvSpPr>
        <p:spPr>
          <a:xfrm>
            <a:off x="9715500" y="1543050"/>
            <a:ext cx="2171700" cy="3943350"/>
          </a:xfrm>
          <a:prstGeom prst="wedgeRectCallout">
            <a:avLst>
              <a:gd name="adj1" fmla="val -74342"/>
              <a:gd name="adj2" fmla="val 1168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tx1"/>
                </a:solidFill>
              </a:rPr>
              <a:t>Eladnák és bérbe is adnák ugyanazt az ingatlant!</a:t>
            </a:r>
          </a:p>
        </p:txBody>
      </p:sp>
    </p:spTree>
    <p:extLst>
      <p:ext uri="{BB962C8B-B14F-4D97-AF65-F5344CB8AC3E}">
        <p14:creationId xmlns:p14="http://schemas.microsoft.com/office/powerpoint/2010/main" xmlns="" val="612845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4850" y="365125"/>
            <a:ext cx="3733800" cy="1082675"/>
          </a:xfrm>
        </p:spPr>
        <p:txBody>
          <a:bodyPr>
            <a:normAutofit/>
          </a:bodyPr>
          <a:lstStyle/>
          <a:p>
            <a:r>
              <a:rPr lang="hu-HU" sz="3600" b="1" dirty="0" err="1"/>
              <a:t>Palazzo</a:t>
            </a:r>
            <a:r>
              <a:rPr lang="hu-HU" sz="3600" b="1" dirty="0"/>
              <a:t> </a:t>
            </a:r>
            <a:br>
              <a:rPr lang="hu-HU" sz="3600" b="1" dirty="0"/>
            </a:br>
            <a:r>
              <a:rPr lang="hu-HU" sz="3600" b="1" dirty="0"/>
              <a:t>Dorottya…(2)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33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05250" y="693256"/>
            <a:ext cx="1294500" cy="583009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9012" y="693256"/>
            <a:ext cx="2417738" cy="5909081"/>
          </a:xfrm>
          <a:prstGeom prst="rect">
            <a:avLst/>
          </a:prstGeom>
        </p:spPr>
      </p:pic>
      <p:sp>
        <p:nvSpPr>
          <p:cNvPr id="7" name="Téglalapbuborék 6"/>
          <p:cNvSpPr/>
          <p:nvPr/>
        </p:nvSpPr>
        <p:spPr>
          <a:xfrm>
            <a:off x="9563100" y="552450"/>
            <a:ext cx="2171700" cy="5600700"/>
          </a:xfrm>
          <a:prstGeom prst="wedgeRectCallout">
            <a:avLst>
              <a:gd name="adj1" fmla="val -124342"/>
              <a:gd name="adj2" fmla="val 20361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tx1"/>
                </a:solidFill>
              </a:rPr>
              <a:t>Némi </a:t>
            </a:r>
            <a:r>
              <a:rPr lang="hu-HU" sz="3600" b="1" dirty="0" err="1">
                <a:solidFill>
                  <a:schemeClr val="tx1"/>
                </a:solidFill>
              </a:rPr>
              <a:t>kiigazí</a:t>
            </a:r>
            <a:r>
              <a:rPr lang="hu-HU" sz="3600" b="1" dirty="0">
                <a:solidFill>
                  <a:schemeClr val="tx1"/>
                </a:solidFill>
              </a:rPr>
              <a:t>-tással „jobb”</a:t>
            </a:r>
          </a:p>
          <a:p>
            <a:pPr algn="ctr"/>
            <a:r>
              <a:rPr lang="hu-HU" sz="3600" b="1" dirty="0">
                <a:solidFill>
                  <a:schemeClr val="tx1"/>
                </a:solidFill>
              </a:rPr>
              <a:t>Direkt </a:t>
            </a:r>
            <a:r>
              <a:rPr lang="hu-HU" sz="3600" b="1" dirty="0" err="1">
                <a:solidFill>
                  <a:schemeClr val="tx1"/>
                </a:solidFill>
              </a:rPr>
              <a:t>TőkésítésiRátákat</a:t>
            </a:r>
            <a:r>
              <a:rPr lang="hu-HU" sz="3600" b="1" dirty="0">
                <a:solidFill>
                  <a:schemeClr val="tx1"/>
                </a:solidFill>
              </a:rPr>
              <a:t> kapunk!</a:t>
            </a:r>
          </a:p>
        </p:txBody>
      </p:sp>
      <p:sp>
        <p:nvSpPr>
          <p:cNvPr id="8" name="Téglalapbuborék 7"/>
          <p:cNvSpPr/>
          <p:nvPr/>
        </p:nvSpPr>
        <p:spPr>
          <a:xfrm>
            <a:off x="476250" y="2013901"/>
            <a:ext cx="2513794" cy="3943350"/>
          </a:xfrm>
          <a:prstGeom prst="wedgeRectCallout">
            <a:avLst>
              <a:gd name="adj1" fmla="val 86184"/>
              <a:gd name="adj2" fmla="val -24069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600" b="1" dirty="0">
                <a:solidFill>
                  <a:schemeClr val="tx1"/>
                </a:solidFill>
              </a:rPr>
              <a:t>Direkt Tőkésítési  Ráta  azonnal kiszámít-ható!</a:t>
            </a:r>
          </a:p>
        </p:txBody>
      </p:sp>
    </p:spTree>
    <p:extLst>
      <p:ext uri="{BB962C8B-B14F-4D97-AF65-F5344CB8AC3E}">
        <p14:creationId xmlns:p14="http://schemas.microsoft.com/office/powerpoint/2010/main" xmlns="" val="1273379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34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/>
          <a:srcRect l="11542" t="25181" r="58874" b="28021"/>
          <a:stretch/>
        </p:blipFill>
        <p:spPr>
          <a:xfrm>
            <a:off x="457200" y="181889"/>
            <a:ext cx="10465805" cy="6407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print"/>
          <a:srcRect t="12805" r="52315" b="5516"/>
          <a:stretch/>
        </p:blipFill>
        <p:spPr>
          <a:xfrm>
            <a:off x="6324600" y="2662697"/>
            <a:ext cx="5372100" cy="3561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3000" y="567531"/>
            <a:ext cx="9086850" cy="1275557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hu-HU" sz="3200" b="1" dirty="0"/>
              <a:t>A </a:t>
            </a:r>
            <a:r>
              <a:rPr lang="hu-HU" sz="3200" b="1" dirty="0" err="1"/>
              <a:t>Palazzo</a:t>
            </a:r>
            <a:r>
              <a:rPr lang="hu-HU" sz="3200" b="1" dirty="0"/>
              <a:t> Dorottya Direkt tőkésítési rátái a legalacsonyabbak ma Magyarországon…</a:t>
            </a:r>
          </a:p>
        </p:txBody>
      </p:sp>
    </p:spTree>
    <p:extLst>
      <p:ext uri="{BB962C8B-B14F-4D97-AF65-F5344CB8AC3E}">
        <p14:creationId xmlns:p14="http://schemas.microsoft.com/office/powerpoint/2010/main" xmlns="" val="2349700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8615" y="365126"/>
            <a:ext cx="10835185" cy="896222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Bérlet és érték…(1) BP XIII Társasházi Lakás -1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35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615" y="1146412"/>
            <a:ext cx="8913430" cy="53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89346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9016" y="365125"/>
            <a:ext cx="10515600" cy="1026947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Bérlet és érték…(2) BP XIII. Társasházi lakás-2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36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043" y="1845061"/>
            <a:ext cx="7664357" cy="4693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zövegdoboz 5"/>
          <p:cNvSpPr txBox="1"/>
          <p:nvPr/>
        </p:nvSpPr>
        <p:spPr>
          <a:xfrm>
            <a:off x="8610600" y="1842448"/>
            <a:ext cx="294905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DIREKT TŐKÉSÍTÉSI RÁTA=</a:t>
            </a:r>
          </a:p>
          <a:p>
            <a:pPr algn="ctr"/>
            <a:r>
              <a:rPr lang="hu-HU" sz="2800" b="1" dirty="0"/>
              <a:t>7,75%-</a:t>
            </a:r>
            <a:r>
              <a:rPr lang="hu-HU" sz="2800" b="1" dirty="0" err="1"/>
              <a:t>os</a:t>
            </a:r>
            <a:r>
              <a:rPr lang="hu-HU" sz="2800" b="1" dirty="0"/>
              <a:t>, AZAZ</a:t>
            </a:r>
          </a:p>
          <a:p>
            <a:pPr algn="ctr"/>
            <a:r>
              <a:rPr lang="hu-HU" sz="2800" b="1" dirty="0"/>
              <a:t>MEGTÉRÜLÉS=</a:t>
            </a:r>
          </a:p>
          <a:p>
            <a:pPr algn="ctr"/>
            <a:r>
              <a:rPr lang="hu-HU" sz="2800" b="1" dirty="0"/>
              <a:t>13,3 ÉV!</a:t>
            </a:r>
          </a:p>
          <a:p>
            <a:endParaRPr lang="hu-HU" dirty="0"/>
          </a:p>
        </p:txBody>
      </p:sp>
      <p:sp>
        <p:nvSpPr>
          <p:cNvPr id="7" name="Téglalapbuborék 6"/>
          <p:cNvSpPr/>
          <p:nvPr/>
        </p:nvSpPr>
        <p:spPr>
          <a:xfrm>
            <a:off x="6865961" y="5024226"/>
            <a:ext cx="4693693" cy="1192354"/>
          </a:xfrm>
          <a:prstGeom prst="wedgeRectCallout">
            <a:avLst>
              <a:gd name="adj1" fmla="val -49926"/>
              <a:gd name="adj2" fmla="val -2685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</a:rPr>
              <a:t>A havi 300.000 Ft-os bérlet túl magas a Tulajdonos szerint ?!</a:t>
            </a:r>
          </a:p>
        </p:txBody>
      </p:sp>
    </p:spTree>
    <p:extLst>
      <p:ext uri="{BB962C8B-B14F-4D97-AF65-F5344CB8AC3E}">
        <p14:creationId xmlns:p14="http://schemas.microsoft.com/office/powerpoint/2010/main" xmlns="" val="18767598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37</a:t>
            </a:fld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6285" y="497229"/>
            <a:ext cx="4788982" cy="3187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8571" y="497229"/>
            <a:ext cx="6032311" cy="132556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hu-HU" sz="4000" b="1" dirty="0"/>
              <a:t>Egy bálterem tündöklése, </a:t>
            </a:r>
            <a:br>
              <a:rPr lang="hu-HU" sz="4000" b="1" dirty="0"/>
            </a:br>
            <a:r>
              <a:rPr lang="hu-HU" sz="4000" b="1" dirty="0"/>
              <a:t>bukása és újraéledése</a:t>
            </a:r>
            <a:r>
              <a:rPr lang="hu-HU" b="1" dirty="0"/>
              <a:t>.. 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527" b="14280"/>
          <a:stretch/>
        </p:blipFill>
        <p:spPr>
          <a:xfrm>
            <a:off x="487623" y="4268445"/>
            <a:ext cx="4864858" cy="1939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527" b="14280"/>
          <a:stretch/>
        </p:blipFill>
        <p:spPr>
          <a:xfrm>
            <a:off x="6680408" y="4120074"/>
            <a:ext cx="4864858" cy="1939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565"/>
          <a:stretch/>
        </p:blipFill>
        <p:spPr>
          <a:xfrm>
            <a:off x="3349103" y="1601328"/>
            <a:ext cx="4435807" cy="37180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Szövegdoboz 10"/>
          <p:cNvSpPr txBox="1"/>
          <p:nvPr/>
        </p:nvSpPr>
        <p:spPr>
          <a:xfrm>
            <a:off x="696036" y="2483893"/>
            <a:ext cx="2088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rgbClr val="C00000"/>
                </a:solidFill>
              </a:rPr>
              <a:t>1896</a:t>
            </a:r>
          </a:p>
        </p:txBody>
      </p:sp>
    </p:spTree>
    <p:extLst>
      <p:ext uri="{BB962C8B-B14F-4D97-AF65-F5344CB8AC3E}">
        <p14:creationId xmlns:p14="http://schemas.microsoft.com/office/powerpoint/2010/main" xmlns="" val="2213929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Lease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Pricing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sz="2000" dirty="0" smtClean="0"/>
              <a:t>( </a:t>
            </a:r>
            <a:r>
              <a:rPr lang="hu-HU" sz="2000" b="1" dirty="0" err="1"/>
              <a:t>Property</a:t>
            </a:r>
            <a:r>
              <a:rPr lang="hu-HU" sz="2000" b="1" dirty="0"/>
              <a:t> </a:t>
            </a:r>
            <a:r>
              <a:rPr lang="hu-HU" sz="2000" b="1" dirty="0" err="1"/>
              <a:t>Valuation</a:t>
            </a:r>
            <a:r>
              <a:rPr lang="hu-HU" sz="2000" b="1" dirty="0"/>
              <a:t>, </a:t>
            </a:r>
            <a:r>
              <a:rPr lang="hu-HU" sz="2000" b="1" dirty="0" err="1"/>
              <a:t>Chapter</a:t>
            </a:r>
            <a:r>
              <a:rPr lang="hu-HU" sz="2000" b="1" dirty="0"/>
              <a:t> 11, </a:t>
            </a:r>
            <a:r>
              <a:rPr lang="hu-HU" sz="2000" b="1" dirty="0" err="1"/>
              <a:t>by</a:t>
            </a:r>
            <a:r>
              <a:rPr lang="hu-HU" sz="2000" b="1" dirty="0"/>
              <a:t> Peter </a:t>
            </a:r>
            <a:r>
              <a:rPr lang="hu-HU" sz="2000" b="1" dirty="0" err="1"/>
              <a:t>Wyatt</a:t>
            </a:r>
            <a:r>
              <a:rPr lang="hu-HU" sz="2000" b="1" dirty="0"/>
              <a:t>, 2nd Edition)</a:t>
            </a:r>
            <a:endParaRPr lang="hu-HU" b="1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38</a:t>
            </a:fld>
            <a:endParaRPr lang="hu-HU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097478" y="2422358"/>
            <a:ext cx="3827448" cy="34084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/>
            <a:r>
              <a:rPr lang="en-GB" altLang="hu-HU" sz="2000" dirty="0">
                <a:cs typeface="Times New Roman" panose="02020603050405020304" pitchFamily="18" charset="0"/>
              </a:rPr>
              <a:t>Distinction between owner-occupied and tenanted commercial property</a:t>
            </a:r>
          </a:p>
          <a:p>
            <a:pPr marL="533400" indent="-533400"/>
            <a:r>
              <a:rPr lang="en-GB" altLang="hu-HU" sz="2000" dirty="0">
                <a:cs typeface="Times New Roman" panose="02020603050405020304" pitchFamily="18" charset="0"/>
              </a:rPr>
              <a:t>Our focus is on the latter, characterised by the landlord / tenant relationship</a:t>
            </a:r>
          </a:p>
          <a:p>
            <a:pPr marL="533400" indent="-533400"/>
            <a:r>
              <a:rPr lang="en-GB" altLang="hu-HU" sz="2000" dirty="0">
                <a:cs typeface="Times New Roman" panose="02020603050405020304" pitchFamily="18" charset="0"/>
              </a:rPr>
              <a:t>Tenants’ commercial property requirements…</a:t>
            </a:r>
          </a:p>
          <a:p>
            <a:pPr marL="533400" indent="-533400"/>
            <a:r>
              <a:rPr lang="en-GB" altLang="hu-HU" sz="2000" dirty="0">
                <a:cs typeface="Times New Roman" panose="02020603050405020304" pitchFamily="18" charset="0"/>
              </a:rPr>
              <a:t>Rent is the cost of occupation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677496" y="2334128"/>
            <a:ext cx="5500019" cy="34084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/>
            <a:r>
              <a:rPr lang="hu-HU" altLang="hu-HU" sz="2000" dirty="0">
                <a:cs typeface="Times New Roman" panose="02020603050405020304" pitchFamily="18" charset="0"/>
              </a:rPr>
              <a:t>Meg kell különböztetni az „</a:t>
            </a:r>
            <a:r>
              <a:rPr lang="en-GB" altLang="hu-HU" sz="2000" dirty="0">
                <a:cs typeface="Times New Roman" panose="02020603050405020304" pitchFamily="18" charset="0"/>
              </a:rPr>
              <a:t>owner-occupied</a:t>
            </a:r>
            <a:r>
              <a:rPr lang="hu-HU" altLang="hu-HU" sz="2000" dirty="0">
                <a:cs typeface="Times New Roman" panose="02020603050405020304" pitchFamily="18" charset="0"/>
              </a:rPr>
              <a:t>”</a:t>
            </a:r>
            <a:r>
              <a:rPr lang="en-GB" altLang="hu-HU" sz="2000" dirty="0">
                <a:cs typeface="Times New Roman" panose="02020603050405020304" pitchFamily="18" charset="0"/>
              </a:rPr>
              <a:t> </a:t>
            </a:r>
            <a:r>
              <a:rPr lang="hu-HU" altLang="hu-HU" sz="2000" dirty="0">
                <a:cs typeface="Times New Roman" panose="02020603050405020304" pitchFamily="18" charset="0"/>
              </a:rPr>
              <a:t> (tulajdonos maga foglalja el az ingatlant) és a bérbeadott  kereskedelmi  ingatlant</a:t>
            </a:r>
            <a:endParaRPr lang="en-GB" altLang="hu-HU" sz="2000" dirty="0">
              <a:cs typeface="Times New Roman" panose="02020603050405020304" pitchFamily="18" charset="0"/>
            </a:endParaRPr>
          </a:p>
          <a:p>
            <a:pPr marL="533400" indent="-533400"/>
            <a:r>
              <a:rPr lang="hu-HU" altLang="hu-HU" sz="2000" dirty="0">
                <a:cs typeface="Times New Roman" panose="02020603050405020304" pitchFamily="18" charset="0"/>
              </a:rPr>
              <a:t>A könyv későbbi fejezeteiben kiemelten foglalkozunk a tulajdonos és a bérlő sajátos  viszonyával</a:t>
            </a:r>
            <a:endParaRPr lang="en-GB" altLang="hu-HU" sz="2000" dirty="0">
              <a:cs typeface="Times New Roman" panose="02020603050405020304" pitchFamily="18" charset="0"/>
            </a:endParaRPr>
          </a:p>
          <a:p>
            <a:pPr marL="533400" indent="-533400"/>
            <a:r>
              <a:rPr lang="hu-HU" altLang="hu-HU" sz="2000" dirty="0">
                <a:cs typeface="Times New Roman" panose="02020603050405020304" pitchFamily="18" charset="0"/>
              </a:rPr>
              <a:t>Bérbe adott kereskedelmi ingatlannal szemben támasztott követelmények</a:t>
            </a:r>
            <a:r>
              <a:rPr lang="en-GB" altLang="hu-HU" sz="2000" dirty="0">
                <a:cs typeface="Times New Roman" panose="02020603050405020304" pitchFamily="18" charset="0"/>
              </a:rPr>
              <a:t>…</a:t>
            </a:r>
          </a:p>
          <a:p>
            <a:pPr marL="533400" indent="-533400"/>
            <a:r>
              <a:rPr lang="hu-HU" altLang="hu-HU" sz="2000" dirty="0">
                <a:cs typeface="Times New Roman" panose="02020603050405020304" pitchFamily="18" charset="0"/>
              </a:rPr>
              <a:t>A bérlet a használat költsége</a:t>
            </a:r>
            <a:endParaRPr lang="en-GB" altLang="hu-HU" sz="2000" dirty="0">
              <a:cs typeface="Times New Roman" panose="02020603050405020304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097478" y="1555845"/>
            <a:ext cx="9888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A bérlet értéke (Bérlet szerinti érékelés…)</a:t>
            </a:r>
          </a:p>
        </p:txBody>
      </p:sp>
    </p:spTree>
    <p:extLst>
      <p:ext uri="{BB962C8B-B14F-4D97-AF65-F5344CB8AC3E}">
        <p14:creationId xmlns:p14="http://schemas.microsoft.com/office/powerpoint/2010/main" xmlns="" val="1307092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248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Üzlet egy város (Kisváros) főutcáján…(1)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39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629" y="1487606"/>
            <a:ext cx="10640759" cy="438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1243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Magyar táj, magyar (Fair /Market/Játékos ) értékbecslővel…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4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3803"/>
          <a:stretch/>
        </p:blipFill>
        <p:spPr>
          <a:xfrm>
            <a:off x="746664" y="1975827"/>
            <a:ext cx="4833257" cy="3947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zövegdoboz 6"/>
          <p:cNvSpPr txBox="1"/>
          <p:nvPr/>
        </p:nvSpPr>
        <p:spPr>
          <a:xfrm>
            <a:off x="3562065" y="2458192"/>
            <a:ext cx="1869743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Magyar-országon </a:t>
            </a:r>
          </a:p>
          <a:p>
            <a:pPr algn="ctr"/>
            <a:r>
              <a:rPr lang="hu-HU" sz="2400" b="1" dirty="0"/>
              <a:t>csak </a:t>
            </a:r>
          </a:p>
          <a:p>
            <a:pPr algn="ctr"/>
            <a:r>
              <a:rPr lang="hu-HU" sz="2400" b="1" dirty="0"/>
              <a:t>elvétve </a:t>
            </a:r>
          </a:p>
          <a:p>
            <a:pPr algn="ctr"/>
            <a:r>
              <a:rPr lang="hu-HU" sz="2400" b="1" dirty="0"/>
              <a:t>fordul elő…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192980" y="2553195"/>
            <a:ext cx="13033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/>
              <a:t>MEGBÍZÓ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386944" y="5306291"/>
            <a:ext cx="13033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/>
              <a:t>ÉRTÉKELŐ</a:t>
            </a:r>
          </a:p>
        </p:txBody>
      </p:sp>
      <p:sp>
        <p:nvSpPr>
          <p:cNvPr id="10" name="Ellipszis 9"/>
          <p:cNvSpPr/>
          <p:nvPr/>
        </p:nvSpPr>
        <p:spPr>
          <a:xfrm rot="20068868">
            <a:off x="1485074" y="2125279"/>
            <a:ext cx="834656" cy="10971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/>
          <p:cNvSpPr/>
          <p:nvPr/>
        </p:nvSpPr>
        <p:spPr>
          <a:xfrm>
            <a:off x="7765576" y="1975826"/>
            <a:ext cx="3261815" cy="3987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098" name="Picture 2" descr="http://1.bp.blogspot.com/-KJqvjtgnt78/TixH7yeqhNI/AAAAAAAAAHA/HY6OiokRxqc/s1600/leader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4539" y="1975826"/>
            <a:ext cx="3638452" cy="398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812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Üzlet egy város (Kisváros) főutcáján…(2)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40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223" y="1690688"/>
            <a:ext cx="10088275" cy="428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76968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Üzlet egy város (Kisváros) főutcáján…(3)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41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9371" y="1540623"/>
            <a:ext cx="9800964" cy="4573574"/>
          </a:xfrm>
          <a:prstGeom prst="rect">
            <a:avLst/>
          </a:prstGeom>
        </p:spPr>
      </p:pic>
      <p:sp>
        <p:nvSpPr>
          <p:cNvPr id="6" name="Lekerekített téglalapbuborék 5"/>
          <p:cNvSpPr/>
          <p:nvPr/>
        </p:nvSpPr>
        <p:spPr>
          <a:xfrm>
            <a:off x="8153400" y="1690688"/>
            <a:ext cx="3429000" cy="1412127"/>
          </a:xfrm>
          <a:prstGeom prst="wedgeRoundRectCallout">
            <a:avLst>
              <a:gd name="adj1" fmla="val -12500"/>
              <a:gd name="adj2" fmla="val 8408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</a:rPr>
              <a:t>Ez a tipikus „FAIR VALUE”</a:t>
            </a:r>
          </a:p>
        </p:txBody>
      </p:sp>
    </p:spTree>
    <p:extLst>
      <p:ext uri="{BB962C8B-B14F-4D97-AF65-F5344CB8AC3E}">
        <p14:creationId xmlns:p14="http://schemas.microsoft.com/office/powerpoint/2010/main" xmlns="" val="2110730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6680" y="615702"/>
            <a:ext cx="11341289" cy="749074"/>
          </a:xfrm>
        </p:spPr>
        <p:txBody>
          <a:bodyPr>
            <a:noAutofit/>
          </a:bodyPr>
          <a:lstStyle/>
          <a:p>
            <a:r>
              <a:rPr lang="hu-HU" sz="4000" b="1" dirty="0"/>
              <a:t/>
            </a:r>
            <a:br>
              <a:rPr lang="hu-HU" sz="4000" b="1" dirty="0"/>
            </a:br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Milyen becsléseket kell  elvégeznünk? (15 elemzés)</a:t>
            </a:r>
            <a:b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u-H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42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555244" y="1364776"/>
            <a:ext cx="97215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hu-HU" sz="2000" dirty="0"/>
              <a:t>Telek értékelése piaci módszerrel;</a:t>
            </a:r>
          </a:p>
          <a:p>
            <a:pPr marL="342900" indent="-342900">
              <a:buFont typeface="+mj-lt"/>
              <a:buAutoNum type="arabicParenR"/>
            </a:pPr>
            <a:r>
              <a:rPr lang="hu-HU" sz="2000" dirty="0"/>
              <a:t>Direkt tőkésítési ráta meghatározása - Piaci adatok alapján;</a:t>
            </a:r>
          </a:p>
          <a:p>
            <a:pPr marL="342900" indent="-342900">
              <a:buFont typeface="+mj-lt"/>
              <a:buAutoNum type="arabicParenR"/>
            </a:pPr>
            <a:r>
              <a:rPr lang="hu-HU" sz="2000" dirty="0"/>
              <a:t>Direkt tőkésítési ráta meghatározása - MNB honlap adatai alapján;</a:t>
            </a:r>
          </a:p>
          <a:p>
            <a:pPr marL="342900" indent="-342900">
              <a:buFont typeface="+mj-lt"/>
              <a:buAutoNum type="arabicParenR"/>
            </a:pPr>
            <a:r>
              <a:rPr lang="hu-HU" sz="2000" dirty="0"/>
              <a:t>Direkt tőkésítési ráta meghatározása – Közlemények és a józan ész alapján</a:t>
            </a:r>
          </a:p>
          <a:p>
            <a:pPr marL="342900" indent="-342900">
              <a:buFont typeface="+mj-lt"/>
              <a:buAutoNum type="arabicParenR"/>
            </a:pPr>
            <a:r>
              <a:rPr lang="hu-HU" sz="2000" dirty="0"/>
              <a:t>Telek értékelése „</a:t>
            </a:r>
            <a:r>
              <a:rPr lang="hu-HU" sz="2000" dirty="0" err="1"/>
              <a:t>Ground-Lease</a:t>
            </a:r>
            <a:r>
              <a:rPr lang="hu-HU" sz="2000" dirty="0"/>
              <a:t>” módszerrel (Alacsony direkt tőkésítési rátával);</a:t>
            </a:r>
          </a:p>
          <a:p>
            <a:pPr marL="342900" indent="-342900">
              <a:buFont typeface="+mj-lt"/>
              <a:buAutoNum type="arabicParenR"/>
            </a:pPr>
            <a:r>
              <a:rPr lang="hu-HU" sz="2000" dirty="0"/>
              <a:t>Ingatlan piaci értékelése;</a:t>
            </a:r>
          </a:p>
          <a:p>
            <a:pPr marL="342900" indent="-342900">
              <a:buFont typeface="+mj-lt"/>
              <a:buAutoNum type="arabicParenR"/>
            </a:pPr>
            <a:r>
              <a:rPr lang="hu-HU" sz="2000" dirty="0"/>
              <a:t>Ingatlan piaci szegmensének piaci törvényszerűségei;</a:t>
            </a:r>
          </a:p>
          <a:p>
            <a:pPr marL="342900" indent="-342900">
              <a:buFont typeface="+mj-lt"/>
              <a:buAutoNum type="arabicParenR"/>
            </a:pPr>
            <a:r>
              <a:rPr lang="hu-HU" sz="2000" dirty="0"/>
              <a:t>Ingatlan vizsgálatának  időhorizontja;</a:t>
            </a:r>
          </a:p>
          <a:p>
            <a:pPr marL="342900" indent="-342900">
              <a:buFont typeface="+mj-lt"/>
              <a:buAutoNum type="arabicParenR"/>
            </a:pPr>
            <a:r>
              <a:rPr lang="hu-HU" sz="2000" dirty="0"/>
              <a:t>Ingatlan bérleti minősítése (piaci bérlet alatt/egyezően/magasabban/változó módon);  </a:t>
            </a:r>
          </a:p>
          <a:p>
            <a:pPr marL="342900" indent="-342900">
              <a:buFont typeface="+mj-lt"/>
              <a:buAutoNum type="arabicParenR"/>
            </a:pPr>
            <a:r>
              <a:rPr lang="hu-HU" sz="2000" dirty="0"/>
              <a:t> Ingatlan értékelése, mintha a piaci bérleti díjon lenne kiadva - Direkt tőkésítés;</a:t>
            </a:r>
          </a:p>
          <a:p>
            <a:pPr marL="342900" indent="-342900">
              <a:buFont typeface="+mj-lt"/>
              <a:buAutoNum type="arabicParenR"/>
            </a:pPr>
            <a:r>
              <a:rPr lang="hu-HU" sz="2000" dirty="0"/>
              <a:t> Ingatlan értékelése, mintha a piaci bérleti díjon lenne kiadva - </a:t>
            </a:r>
            <a:r>
              <a:rPr lang="hu-HU" sz="2000" dirty="0" err="1"/>
              <a:t>DCF</a:t>
            </a:r>
            <a:r>
              <a:rPr lang="hu-HU" sz="2000" dirty="0"/>
              <a:t> modell;</a:t>
            </a:r>
          </a:p>
          <a:p>
            <a:pPr marL="342900" indent="-342900">
              <a:buFont typeface="+mj-lt"/>
              <a:buAutoNum type="arabicParenR"/>
            </a:pPr>
            <a:r>
              <a:rPr lang="hu-HU" sz="2000" dirty="0"/>
              <a:t> Ingatlan értékelése a tényleges szerződés szerint - Direkt tőkésítés;</a:t>
            </a:r>
          </a:p>
          <a:p>
            <a:pPr marL="342900" indent="-342900">
              <a:buFont typeface="+mj-lt"/>
              <a:buAutoNum type="arabicParenR"/>
            </a:pPr>
            <a:r>
              <a:rPr lang="hu-HU" sz="2000" dirty="0"/>
              <a:t> Ingatlan értékelése a tényleges szerződés szerint - </a:t>
            </a:r>
            <a:r>
              <a:rPr lang="hu-HU" sz="2000" dirty="0" err="1"/>
              <a:t>DCF</a:t>
            </a:r>
            <a:r>
              <a:rPr lang="hu-HU" sz="2000" dirty="0"/>
              <a:t> modell;</a:t>
            </a:r>
          </a:p>
          <a:p>
            <a:pPr marL="342900" indent="-342900">
              <a:buFont typeface="+mj-lt"/>
              <a:buAutoNum type="arabicParenR"/>
            </a:pPr>
            <a:r>
              <a:rPr lang="hu-HU" sz="2000" dirty="0"/>
              <a:t> Piaci és a tényleges helyzet összehasonlítása, egyenleg felállítása; </a:t>
            </a:r>
          </a:p>
          <a:p>
            <a:pPr marL="342900" indent="-342900">
              <a:buFont typeface="+mj-lt"/>
              <a:buAutoNum type="arabicParenR"/>
            </a:pPr>
            <a:r>
              <a:rPr lang="hu-HU" sz="2000" dirty="0"/>
              <a:t> Értékelési eredmények összefoglalása.</a:t>
            </a:r>
          </a:p>
        </p:txBody>
      </p:sp>
      <p:pic>
        <p:nvPicPr>
          <p:cNvPr id="9218" name="Picture 2" descr="Do what must be done Picture Quote #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04" t="25127" r="14993" b="28190"/>
          <a:stretch/>
        </p:blipFill>
        <p:spPr bwMode="auto">
          <a:xfrm>
            <a:off x="9688649" y="4503760"/>
            <a:ext cx="1889319" cy="171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56639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coloryourlifehappy.com/website/wp-content/uploads/2013/08/ris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8088" y="365125"/>
            <a:ext cx="5627688" cy="59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1738" y="365125"/>
            <a:ext cx="10515600" cy="1325563"/>
          </a:xfrm>
        </p:spPr>
        <p:txBody>
          <a:bodyPr>
            <a:normAutofit/>
          </a:bodyPr>
          <a:lstStyle/>
          <a:p>
            <a:r>
              <a:rPr lang="hu-HU" sz="4800" b="1" dirty="0"/>
              <a:t>KÖSZÖNOM A FIGYELMET!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43</a:t>
            </a:fld>
            <a:endParaRPr lang="hu-HU"/>
          </a:p>
        </p:txBody>
      </p:sp>
      <p:pic>
        <p:nvPicPr>
          <p:cNvPr id="5" name="Picture 4" descr="http://i.quoteaddicts.com/media/quotes/2/59446-quotes-about-taking-risks-in-lif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172" b="20443"/>
          <a:stretch/>
        </p:blipFill>
        <p:spPr bwMode="auto">
          <a:xfrm>
            <a:off x="652986" y="1432789"/>
            <a:ext cx="2961904" cy="28271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7540831" y="4488873"/>
            <a:ext cx="300445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RIZIKÓ </a:t>
            </a:r>
          </a:p>
          <a:p>
            <a:pPr algn="ctr"/>
            <a:r>
              <a:rPr lang="hu-HU" sz="2000" b="1" dirty="0"/>
              <a:t>NÉLKÜL </a:t>
            </a:r>
          </a:p>
          <a:p>
            <a:pPr algn="ctr"/>
            <a:r>
              <a:rPr lang="hu-HU" sz="2000" b="1" dirty="0"/>
              <a:t>NINCS </a:t>
            </a:r>
          </a:p>
          <a:p>
            <a:pPr algn="ctr"/>
            <a:r>
              <a:rPr lang="hu-HU" sz="2000" b="1" dirty="0"/>
              <a:t>KOCKÁZAT</a:t>
            </a:r>
          </a:p>
        </p:txBody>
      </p:sp>
    </p:spTree>
    <p:extLst>
      <p:ext uri="{BB962C8B-B14F-4D97-AF65-F5344CB8AC3E}">
        <p14:creationId xmlns:p14="http://schemas.microsoft.com/office/powerpoint/2010/main" xmlns="" val="3189278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AZ ELŐADÁS PARAMÉTEREI…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5</a:t>
            </a:fld>
            <a:endParaRPr lang="hu-HU"/>
          </a:p>
        </p:txBody>
      </p:sp>
      <p:pic>
        <p:nvPicPr>
          <p:cNvPr id="1028" name="Picture 4" descr="http://2.bp.blogspot.com/-ttlXkEd0j24/UJFP2rRRVxI/AAAAAAAABt4/r1x7h_F6WhA/s640/otis7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2846"/>
          <a:stretch/>
        </p:blipFill>
        <p:spPr bwMode="auto">
          <a:xfrm>
            <a:off x="592100" y="1690688"/>
            <a:ext cx="10938164" cy="215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592100" y="5005132"/>
            <a:ext cx="109381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Egy  3 éves kurzusból (UK) csupán egy év ennek a témának a taglalása, tehát 30 perc alatt igen könnyű lesz összefoglalni.</a:t>
            </a:r>
          </a:p>
          <a:p>
            <a:r>
              <a:rPr lang="hu-HU" sz="2000" b="1" dirty="0"/>
              <a:t>USA-ban mintegy 3-10 alapkurzus csak ezzel foglalkozik…</a:t>
            </a:r>
          </a:p>
        </p:txBody>
      </p:sp>
      <p:sp>
        <p:nvSpPr>
          <p:cNvPr id="6" name="Felfelé nyíl 5"/>
          <p:cNvSpPr/>
          <p:nvPr/>
        </p:nvSpPr>
        <p:spPr>
          <a:xfrm rot="19334923">
            <a:off x="1331494" y="3264311"/>
            <a:ext cx="882316" cy="1507958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91161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TARTALOMJEGYZÉK HELYETT -1 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sz="2800" b="1" dirty="0" smtClean="0"/>
              <a:t>(</a:t>
            </a:r>
            <a:r>
              <a:rPr lang="hu-HU" sz="2800" b="1" dirty="0"/>
              <a:t>AUDI-Győr)</a:t>
            </a:r>
            <a:endParaRPr lang="hu-HU" b="1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6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/>
          <a:srcRect t="13859" r="52653" b="22453"/>
          <a:stretch/>
        </p:blipFill>
        <p:spPr>
          <a:xfrm>
            <a:off x="838200" y="1507656"/>
            <a:ext cx="9657349" cy="5031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Egyenes összekötő nyíllal 6"/>
          <p:cNvCxnSpPr/>
          <p:nvPr/>
        </p:nvCxnSpPr>
        <p:spPr>
          <a:xfrm flipV="1">
            <a:off x="7892715" y="2999909"/>
            <a:ext cx="2314074" cy="352891"/>
          </a:xfrm>
          <a:prstGeom prst="straightConnector1">
            <a:avLst/>
          </a:prstGeom>
          <a:ln w="793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 rot="16200000">
            <a:off x="10119974" y="3295191"/>
            <a:ext cx="2910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1 KM=1000 MÉTER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1588168" y="6005490"/>
            <a:ext cx="92072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solidFill>
                  <a:srgbClr val="C00000"/>
                </a:solidFill>
              </a:rPr>
              <a:t>Owner</a:t>
            </a:r>
            <a:r>
              <a:rPr lang="hu-HU" sz="2000" b="1" dirty="0">
                <a:solidFill>
                  <a:srgbClr val="C00000"/>
                </a:solidFill>
              </a:rPr>
              <a:t> </a:t>
            </a:r>
            <a:r>
              <a:rPr lang="hu-HU" sz="2000" b="1" dirty="0" err="1">
                <a:solidFill>
                  <a:srgbClr val="C00000"/>
                </a:solidFill>
              </a:rPr>
              <a:t>Occupied</a:t>
            </a:r>
            <a:r>
              <a:rPr lang="hu-HU" sz="2000" b="1" dirty="0">
                <a:solidFill>
                  <a:srgbClr val="C00000"/>
                </a:solidFill>
              </a:rPr>
              <a:t>=(magyarul, tulajdonos foglalja el)=nem tudsz meg semmit erről az ingatlanról…</a:t>
            </a:r>
          </a:p>
        </p:txBody>
      </p:sp>
    </p:spTree>
    <p:extLst>
      <p:ext uri="{BB962C8B-B14F-4D97-AF65-F5344CB8AC3E}">
        <p14:creationId xmlns:p14="http://schemas.microsoft.com/office/powerpoint/2010/main" xmlns="" val="117868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TARTALOMJEGYZÉK HELYETT-2 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(Komárom Ipari Park)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7</a:t>
            </a:fld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print"/>
          <a:srcRect t="8303" r="51985" b="5750"/>
          <a:stretch/>
        </p:blipFill>
        <p:spPr>
          <a:xfrm>
            <a:off x="838200" y="1690688"/>
            <a:ext cx="6909451" cy="4838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zövegdoboz 7"/>
          <p:cNvSpPr txBox="1"/>
          <p:nvPr/>
        </p:nvSpPr>
        <p:spPr>
          <a:xfrm>
            <a:off x="8018704" y="5427877"/>
            <a:ext cx="3926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C00000"/>
                </a:solidFill>
              </a:rPr>
              <a:t>Bérleti díj a NOKIA után…</a:t>
            </a:r>
          </a:p>
          <a:p>
            <a:r>
              <a:rPr lang="hu-HU" sz="2400" b="1" dirty="0">
                <a:solidFill>
                  <a:srgbClr val="C00000"/>
                </a:solidFill>
              </a:rPr>
              <a:t>(Mi hiányzik a képről…?)</a:t>
            </a:r>
          </a:p>
        </p:txBody>
      </p:sp>
      <p:sp>
        <p:nvSpPr>
          <p:cNvPr id="10" name="AutoShape 2" descr="Képtalálat a következőre: „barabás miklós a lánchíd alapkőletétele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54" name="Picture 6" descr="http://www.verslista.hu/muveszetek/4muveszek/b_menu/barabas/11lanchi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8963" y="1439939"/>
            <a:ext cx="4466312" cy="2835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335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/>
          <a:srcRect t="7814" r="52249" b="4610"/>
          <a:stretch/>
        </p:blipFill>
        <p:spPr>
          <a:xfrm>
            <a:off x="671263" y="1390831"/>
            <a:ext cx="6996028" cy="4965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TARTALOMJEGYZÉK HELYETT -3 </a:t>
            </a:r>
            <a:r>
              <a:rPr lang="hu-HU" sz="3200" b="1" dirty="0"/>
              <a:t>(</a:t>
            </a:r>
            <a:r>
              <a:rPr lang="hu-HU" sz="3200" b="1" dirty="0" err="1"/>
              <a:t>Palazzo</a:t>
            </a:r>
            <a:r>
              <a:rPr lang="hu-HU" sz="3200" b="1" dirty="0"/>
              <a:t> Dorottya)</a:t>
            </a:r>
            <a:endParaRPr lang="hu-HU" b="1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8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8018704" y="1690688"/>
            <a:ext cx="392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C00000"/>
                </a:solidFill>
              </a:rPr>
              <a:t>MEGMENTŐNK!</a:t>
            </a:r>
          </a:p>
        </p:txBody>
      </p:sp>
    </p:spTree>
    <p:extLst>
      <p:ext uri="{BB962C8B-B14F-4D97-AF65-F5344CB8AC3E}">
        <p14:creationId xmlns:p14="http://schemas.microsoft.com/office/powerpoint/2010/main" xmlns="" val="19497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TARTALOMJEGYZÉK HELYETT -</a:t>
            </a:r>
            <a:r>
              <a:rPr lang="hu-HU" b="1" dirty="0" smtClean="0"/>
              <a:t>6</a:t>
            </a:r>
            <a:br>
              <a:rPr lang="hu-HU" b="1" dirty="0" smtClean="0"/>
            </a:br>
            <a:r>
              <a:rPr lang="hu-HU" b="1" dirty="0" smtClean="0"/>
              <a:t> </a:t>
            </a:r>
            <a:r>
              <a:rPr lang="hu-HU" sz="3600" b="1" dirty="0"/>
              <a:t>(XIII. KERÜLET)</a:t>
            </a:r>
            <a:endParaRPr lang="hu-HU" b="1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7A074-BB22-4E63-9D39-E1B206C0B79F}" type="slidenum">
              <a:rPr lang="hu-HU" smtClean="0"/>
              <a:pPr/>
              <a:t>9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/>
          <a:srcRect t="9116" r="51790" b="20563"/>
          <a:stretch/>
        </p:blipFill>
        <p:spPr>
          <a:xfrm>
            <a:off x="978569" y="1491916"/>
            <a:ext cx="8186040" cy="474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zövegdoboz 5"/>
          <p:cNvSpPr txBox="1"/>
          <p:nvPr/>
        </p:nvSpPr>
        <p:spPr>
          <a:xfrm>
            <a:off x="9454472" y="1814681"/>
            <a:ext cx="2737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C00000"/>
                </a:solidFill>
              </a:rPr>
              <a:t>HA TULAJDONOS BÉRELNÉ VISZA !</a:t>
            </a:r>
          </a:p>
        </p:txBody>
      </p:sp>
    </p:spTree>
    <p:extLst>
      <p:ext uri="{BB962C8B-B14F-4D97-AF65-F5344CB8AC3E}">
        <p14:creationId xmlns:p14="http://schemas.microsoft.com/office/powerpoint/2010/main" xmlns="" val="23620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1086</Words>
  <Application>Microsoft Office PowerPoint</Application>
  <PresentationFormat>Egyéni</PresentationFormat>
  <Paragraphs>235</Paragraphs>
  <Slides>43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43</vt:i4>
      </vt:variant>
    </vt:vector>
  </HeadingPairs>
  <TitlesOfParts>
    <vt:vector size="44" baseType="lpstr">
      <vt:lpstr>Office-téma</vt:lpstr>
      <vt:lpstr>INGATLANBÉRLET ÉS ÉRTÉKBECSLÉS</vt:lpstr>
      <vt:lpstr>Egy kis (angol/magyar) képzavar…</vt:lpstr>
      <vt:lpstr>INGATLAN IDŐHORIZONTJA…</vt:lpstr>
      <vt:lpstr>Magyar táj, magyar (Fair /Market/Játékos ) értékbecslővel…</vt:lpstr>
      <vt:lpstr>AZ ELŐADÁS PARAMÉTEREI…</vt:lpstr>
      <vt:lpstr>TARTALOMJEGYZÉK HELYETT -1  (AUDI-Győr)</vt:lpstr>
      <vt:lpstr>TARTALOMJEGYZÉK HELYETT-2 (Komárom Ipari Park)</vt:lpstr>
      <vt:lpstr>TARTALOMJEGYZÉK HELYETT -3 (Palazzo Dorottya)</vt:lpstr>
      <vt:lpstr>TARTALOMJEGYZÉK HELYETT -6  (XIII. KERÜLET)</vt:lpstr>
      <vt:lpstr>Tőkésítési változatok…(1/4)</vt:lpstr>
      <vt:lpstr>Tőkésítési változatok…(2/4)</vt:lpstr>
      <vt:lpstr>Tőkésítési változatok… (3/4)</vt:lpstr>
      <vt:lpstr>Tőkésítési változatok (4/4)</vt:lpstr>
      <vt:lpstr>Land Rent Capitalization</vt:lpstr>
      <vt:lpstr>Telek bérlet tőkésítése, avagy a telek bérleti díja alapján az érték meghatározása…</vt:lpstr>
      <vt:lpstr>Itt már csak 8%!</vt:lpstr>
      <vt:lpstr>„Over Rented”= Magasabb mint a piaci bérleti díj…</vt:lpstr>
      <vt:lpstr>A két alapképlet…</vt:lpstr>
      <vt:lpstr>Matematika és az élet…</vt:lpstr>
      <vt:lpstr>Direkt tőkésítési Ráta kontra DCF ráta</vt:lpstr>
      <vt:lpstr>Csak néhány(száz) adatra lesz szükség…</vt:lpstr>
      <vt:lpstr>Lenti kontra Héviz… (Buszpályaudvarok)</vt:lpstr>
      <vt:lpstr>Az elmélet tisztasága…</vt:lpstr>
      <vt:lpstr>Tételezzük fel, hogy ez a valóság…</vt:lpstr>
      <vt:lpstr>PIACI MOZGÁSOKAT KÖVETŐ  CASH-FLOW</vt:lpstr>
      <vt:lpstr>DCF alapábra</vt:lpstr>
      <vt:lpstr>DCF és a Direkt tőkésítés összevetése…(11 év esetén és TULAJDON vizsgálatánál) </vt:lpstr>
      <vt:lpstr>Bérlet vizsgálata, DCF és Direkt tőkésítés összevetése…11 évből 8 év vehető figyelembe..</vt:lpstr>
      <vt:lpstr>De lehet, hogy ez…</vt:lpstr>
      <vt:lpstr>A-B-C-D-E-F-G-H-I-JK-…..-Z-AA-…(esetek).</vt:lpstr>
      <vt:lpstr>Palazzo Dorottya</vt:lpstr>
      <vt:lpstr>Palazzo Dorottya…(1)</vt:lpstr>
      <vt:lpstr>Palazzo  Dorottya…(2)</vt:lpstr>
      <vt:lpstr>A Palazzo Dorottya Direkt tőkésítési rátái a legalacsonyabbak ma Magyarországon…</vt:lpstr>
      <vt:lpstr>Bérlet és érték…(1) BP XIII Társasházi Lakás -1</vt:lpstr>
      <vt:lpstr>Bérlet és érték…(2) BP XIII. Társasházi lakás-2</vt:lpstr>
      <vt:lpstr>Egy bálterem tündöklése,  bukása és újraéledése.. </vt:lpstr>
      <vt:lpstr>Lease Pricing  ( Property Valuation, Chapter 11, by Peter Wyatt, 2nd Edition)</vt:lpstr>
      <vt:lpstr>Üzlet egy város (Kisváros) főutcáján…(1)</vt:lpstr>
      <vt:lpstr>Üzlet egy város (Kisváros) főutcáján…(2)</vt:lpstr>
      <vt:lpstr>Üzlet egy város (Kisváros) főutcáján…(3)</vt:lpstr>
      <vt:lpstr> Milyen becsléseket kell  elvégeznünk? (15 elemzés) </vt:lpstr>
      <vt:lpstr>KÖSZÖNOM A FIGYELMET!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INGATLANBÉRLET ÉS ÉRTÉKBECSLÉS</dc:title>
  <dc:creator>Márkus László</dc:creator>
  <cp:lastModifiedBy>Márkus László</cp:lastModifiedBy>
  <cp:revision>101</cp:revision>
  <dcterms:created xsi:type="dcterms:W3CDTF">2016-05-21T10:38:35Z</dcterms:created>
  <dcterms:modified xsi:type="dcterms:W3CDTF">2016-05-26T18:12:17Z</dcterms:modified>
</cp:coreProperties>
</file>